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6" r:id="rId10"/>
    <p:sldId id="263" r:id="rId11"/>
    <p:sldId id="265" r:id="rId12"/>
    <p:sldId id="264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FFFF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129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E228E8-1980-441C-8BA3-402E68BD4BF8}" type="datetimeFigureOut">
              <a:rPr lang="en-US" smtClean="0"/>
              <a:pPr/>
              <a:t>3/20/2015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7129991-3EF8-4C0A-8BB5-A70125270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8305800" cy="16002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How the Nazi Party Came to Power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&amp;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What They Did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2057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Germany &amp; the Rise of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National Socialism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52800"/>
            <a:ext cx="230441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419600"/>
            <a:ext cx="1790700" cy="107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352800"/>
            <a:ext cx="2247900" cy="289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sz="3200" b="1" u="sng" dirty="0" smtClean="0">
                <a:solidFill>
                  <a:srgbClr val="FFFF00"/>
                </a:solidFill>
              </a:rPr>
              <a:t>Purify &amp; Strengthen Germany</a:t>
            </a:r>
          </a:p>
          <a:p>
            <a:pPr lvl="1"/>
            <a:r>
              <a:rPr lang="en-US" sz="3000" b="1" dirty="0" smtClean="0">
                <a:solidFill>
                  <a:srgbClr val="FFFF00"/>
                </a:solidFill>
              </a:rPr>
              <a:t>Book burning + propaganda + laws</a:t>
            </a:r>
          </a:p>
          <a:p>
            <a:pPr lvl="1"/>
            <a:r>
              <a:rPr lang="en-US" sz="3000" b="1" dirty="0" smtClean="0">
                <a:solidFill>
                  <a:srgbClr val="FFFF00"/>
                </a:solidFill>
              </a:rPr>
              <a:t>Persecution of Jews, intellectuals, dissidents, communists, unionists, etc.</a:t>
            </a:r>
          </a:p>
          <a:p>
            <a:pPr lvl="1"/>
            <a:r>
              <a:rPr lang="en-US" sz="3000" b="1" dirty="0" smtClean="0">
                <a:solidFill>
                  <a:srgbClr val="FFFF00"/>
                </a:solidFill>
              </a:rPr>
              <a:t>Show Trials &gt;&gt; Concentration Camps</a:t>
            </a:r>
          </a:p>
          <a:p>
            <a:r>
              <a:rPr lang="en-US" sz="3200" b="1" u="sng" dirty="0" smtClean="0">
                <a:solidFill>
                  <a:srgbClr val="99FF99"/>
                </a:solidFill>
              </a:rPr>
              <a:t>Improve Life</a:t>
            </a:r>
          </a:p>
          <a:p>
            <a:pPr lvl="1"/>
            <a:r>
              <a:rPr lang="en-US" sz="3000" b="1" i="1" dirty="0" err="1" smtClean="0">
                <a:solidFill>
                  <a:srgbClr val="99FF99"/>
                </a:solidFill>
              </a:rPr>
              <a:t>Reichsautobahn</a:t>
            </a:r>
            <a:r>
              <a:rPr lang="en-US" sz="3000" b="1" dirty="0" smtClean="0">
                <a:solidFill>
                  <a:srgbClr val="99FF99"/>
                </a:solidFill>
              </a:rPr>
              <a:t> built = employment</a:t>
            </a:r>
          </a:p>
          <a:p>
            <a:pPr lvl="1"/>
            <a:r>
              <a:rPr lang="en-US" sz="3000" b="1" dirty="0" smtClean="0">
                <a:solidFill>
                  <a:srgbClr val="99FF99"/>
                </a:solidFill>
              </a:rPr>
              <a:t>Compulsory Labor Service (RAD) = U</a:t>
            </a:r>
          </a:p>
          <a:p>
            <a:r>
              <a:rPr lang="en-US" sz="3200" b="1" u="sng" dirty="0" smtClean="0"/>
              <a:t>Restore German pride</a:t>
            </a: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Propaganda + Re-arm + Hitler Youth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066800"/>
          </a:xfrm>
        </p:spPr>
        <p:txBody>
          <a:bodyPr>
            <a:normAutofit/>
          </a:bodyPr>
          <a:lstStyle/>
          <a:p>
            <a:r>
              <a:rPr b="1" smtClean="0"/>
              <a:t>Hitler's early actions</a:t>
            </a:r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4" name="Down Arrow 3"/>
          <p:cNvSpPr/>
          <p:nvPr/>
        </p:nvSpPr>
        <p:spPr>
          <a:xfrm>
            <a:off x="8001000" y="4343400"/>
            <a:ext cx="533400" cy="685800"/>
          </a:xfrm>
          <a:prstGeom prst="down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t0.gstatic.com/images?q=tbn:ANd9GcQgMq2sxR2po_KF5lLAmmwoXpApBYoRt3L36dhrz8i-KNK66SDb1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28601"/>
            <a:ext cx="1447800" cy="1354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g;base64,/9j/4AAQSkZJRgABAQAAAQABAAD/2wCEAAkGBhMSERUUExQWFRUWGSAYGBgYFx4fHBsfIB0eGhocGBgdHCcfHBwjHx8cIC8gJCcpLCwsGB4yNTAqNyYrLCkBCQoKDgwOFw8PFykcHBwpKSkpKSkpLCkpKSkpKSwpKSksKSkpKSksKSksLCkpKSwsLCksKSksLCwsKSwsLCwsLP/AABEIAMEBBQMBIgACEQEDEQH/xAAcAAABBQEBAQAAAAAAAAAAAAAFAAMEBgcCAQj/xABIEAACAgAEBAMFBQQIAwYHAAABAgMRAAQSIQUTMUEGIlEHMmFxgRQjQpGhYrHB8BUzNFJyc4LRQ5KyFiRjs9LxFzVEU6LD4f/EABcBAQEBAQAAAAAAAAAAAAAAAAABAgP/xAAdEQEBAQACAgMAAAAAAAAAAAAAEQEhMRJhAkFx/9oADAMBAAIRAxEAPwC1wufU/niVFIfU4osHtOywg1ur8wADlqp8xoWQxGkC7xavDfHY85FzYg4FlSGG6kdjXwo38RjG46jIc+pw4rH1w2hFYdQ4geiY/HHWbzRjjZwC5UWFurPYWSKF/p6nbHifDFHzntKjLyxNCTGGK6zpfVpbe0DgVtQbV1o1i4I/F+McTcRssqRleqLH5XYNVlpFHvdOWCCACb3wH4t4kzEpqJ3heRAkjRZZoXMi6mAdw2wIK0FdulkYsI9o+WkhmjaKbzUsancMlKNRYbI1XtfpvgJ4g8brObXKpdAay7BwN++qiQehN7i/TGsRA4h4tzpWJft2ZSWI6QojpbHQyyDzOW3FMpBKm/UjhmuKZdnlWeYNLZla9R8oNltSkKQOm46isQJeZINUjEkt5yKFgKoGw227fLHDXGbR2jGn8LMpcnY3VdR3Ppi1kfl9pPEmgjiGYI0b84KvMYfh5hsjbv8A3hpvru3/APE3igBIlJ1LyyzAEE/3kK6VRt/0xXZJpCoTWxAFAXYG3+wA+g9BiOQenUHt8j8cKqwZLxnxHLcxVzMutz59bayCNvLr1V6bdq+eIvFPGWdzEvNlzMqtYIETMqJ6mOMON6s7ne+uB0gAr1qz9Bq+uwx5Jk2RI2cUsrEKaPVWKsCel9DXoRgDHhvicWWlMq52aKW61iNmBVj5g8ZvoNydTfC8G+Oe1bMyiN45KMLPdB0R1GkJK9OpZmJsx9FsWN8U/MZSum4KhhtvR+HpYI+mLr7OMharISzFZmjMO1PG7QJKWB6qCVsHrYPUYVIAZ3xvnM3OJpJpA6qVTkXGAAQ3a7tgCbvt0rESPimc5gmXNZgyqNmZ2egex1WCK62KwT8ScGgy+amiy4dVjY7MbMfala/MhNEEm627Y8bhw+zRTnWUZ5Yi2piDobyKV1CrBYAbDr6YXSK7Dm3VGRZZV5nlf7xgHA3AYDrv69PriKszpYV3GxBKu246EbHcdsXniHhJ3kZY1iFSPojZ9LsENMFA1Id9S1e+lqG2IeUy8EM8aZzKsB5TKI3oMjWQ9oTdimpK6VscKqnrI6mwzA9jqNg/A31xJ4flWLgalBsAcyXSASaBJLA7XeLZHlchrHM1InIbmMyu0Yl94CLlsD3W9bbkEdTgXxBYyxfkF0A8qsSGU6tRs/8AE94AljdLVjCkQc/DMjvrzIkd71Mma16wu9u2q+oWgR2PSsWz2eeK+K/exZRWzQPmJc6uWzClOt2HUKaU9TX1j8QzsKOVinhiZHDaBDIJQVRVVF8rRspJcUSFsAm7vBTOcdig5U0Ea5TN8gS6nPlcF2JVneRFd2QjsSLYbVidJE3g/thzMGYaHNaZo1lYPMFIYLeyqi0oo+Xc7G7O2NH4V7RMjmGgWKW2nvQpBBBAY04O63pYC+pG14+e5MjPoaV2QJK6CSRk1MBJqYSAot6DTWqnc9RZx7leG8xxDCQzEMYnNosmkMxZdYBWynXtYxbhuNv8We1zJ5TWkbLPOjaWjUnbqDbhSoI7i7wGh9vWXPKUwyFitykFVRTpsBTIVJ822+mv2sZJJCB9yytG0dq4J31BjYb43+eITLQHqdvr8MCPovgftUyGYSO50jkcboxPkO3lZyoHfY9+2J2e9oGQi0asxGdchiGk6vMCA110AsWTtvj5edNiOx7dsTMnl1CnYA+pXY9OhrYjAjfPEvtcy2UlWPQ810xaNkKhD+IEMb2vy7Hb4g4t/C+KR5iJZYjaOARYIO4sWp3BqjR9cfJ+kDoKs9ao4kZXMSJel3A1aiBIwF1V0D1qt/hi8EfWDZhQaLAHrV/z6H8seYyP2d+Ms1mGnM7rKVSJRagd5d6Bqz3IA6DCwiMozQ1OxVasm1HQUfielb/XHXDJ5IJleMqjobBYrp2HffS23bCkL15nQdbBAG7Udwzd/lhlHZQBqRfQ+T67BsRptPh7jpmySS5h4Y3dWJBYIKBK2FY3XT1x7m/aFkYf+KZSCARChcC/29kNfBsY/oZ6PMJk06gRpGnT6G969cPqk69ZmoAkdD670Bv33xJhWi532sRkMsOWkYEUrPJy79bC2yj4g30xSc9OxOs76nketRNG0Lec+ZutbntiJznWi07Lew1JW/WhadcScpl5pFBSeUr1B0rp6+arX9cOgoc+eSoGjeRje+oACPvdDHK5uouitrk239E7b7+8MPaTHs+YclRsKWgWI9F9B+7DY5j+UEKt6lBVKF7EgaQQKG297DFQ9HAshgiippJDRAP4j0G/civUXgNJJR0m1aqZWsMD6EEbEdPpiz8DiePO5Y6lbS+utIAJW22Ony7CrGCnEeJQZpVcwqsypHGJlmSVNN+6VZQDVmzpNG8RVJEQA37EkWavYdMSjwWRsss6oW1uy6U3OldIsCrvUfW6I2w7mYpNKlVjdtJD/dpYIHQ/Ag7V2GLj4f4s+UyWX1QWTJIx0aAQxfynTYWvKo2PcYDN4pgzOavymv8Apr9e+L/wzjcGX4cmXnjeSKQTMyqiG9UroKZiGR10Egix0+YgcbjeWXnjKpGxY3Tqzsu1mVSu5DEaXBGy7gnfCXhnOEAI25cmokbgDMzXsNiewwWCuXm4QMnl4cw68xY7VnSVJNDuZPOYr2IJ7mj23wzweONYW+zu8kZ5xjcimPmQr9QVAvbpdDDP9EwFo9QVjyMuIhuFHksmr2LWAOuDHh/IlEKB9HknegBtqd6AAN7Aav8Aa8Qiitm5Mw2uZgXpVdySC25ALgkrY6WAve8WTKGBeGxpmCjxmaXSlLzC2txqjIW1NaiHLEWtVvjqbKxOzAvI9DSzSEsWAP4VBpenYdsS4uEwDIwELzaaQCUjdSZZgdIBsDfFELOeMJ4J5njjyxKzSxjmRuGoykHS2qtwASe3XbfAXi3Evtc+YmKj70sQCykqNOlQfWlXYD1264J8c4KkkktScu5ZT1LAlncta/In9KwBXg8aICZgCWC7OqFdib1MG2I/CBeFQ/k+LxGSQyQhYljYvEv4hcat6Vq1dL74jcY43C5ZcshWNhQLAKxJq6WzQLWas9cORQwKWjOYjbVEwBLgW2uJ9JI2AKqfNXXthgcAA5ZWRKsM3mBrze7t1NADbqT8MMBDi3jIyxyxNBHUbsQ2lbUqW3VgFbeqN67+GDnifxGuXy8mUjgjOqJWZnMZBDwxk6lI1mRbpSp33JBrAGBEhnEjGKQCQyNC0gUP5i1N1JssBVH3Tt1wT8XeKcpmHLRwZbSi1qBXUaQBQFdDQVww2UEqB02wpB3ivjNsrBGI445VjaFGUghrMLSB0e6Ugj+6euAb+MjOhBijh5iSzrJerkkCaOlAXvp3I630wuO+I8pmRIEWO5JI3VGTVQEHLNgI1sGsAbdj02xHjCUCmRllAh5VJDq3Ll3srGNKMGIBFHc2ML6VV+IcXkncvKdbkAaqVemwHlUWfj3xHki+7u9y1dPgTi2DwhPmEYxcNmjtiwpNBAK0EBkYEjV5tRF+uCb+FMwStcGZVFWBo81AA3cxAJ83mA2vDlGflVJBUFQALs3uBufkT0GPVPqTXp9cXrMeyydgjrlsyhkFtEJItMZMmkqZWJIpPMDpbqPTEfiPgBYjqYZ8JSakGXWRl1XquVSAQtAk6fxDbbDoU9AOuPUTfri05TwLFPK8WVz6SOhoh4WUGz5GUhja70zUNJI23x3kPBalHLZmJmMeqII1Am6PMY+4v7RFA3ZGBD3s/wAwEM485NJstbC5Ku+vfHmDnhTwPLGZSwLsQg8pFCgzAg3ZB1WDW/UdcLGqyocMMEqzO0yREjTpdV1E6QRRbdATQsDsd8WbwvloGy6mXLsyMCeZH5iGFq17Woqq379MW7KTQ6gkbxs1E0lXQNE0PphcS8MQ5llZ9SMCCWQLqIF0DqBFW1na9h6YxW4px4TkllBEk4DRmPkks07KxAZliWPygjsWBxaOFeEgCzxZaVGWlRp/6xlqyaLWqjcVYxUk4RmY80kaQvlnlBUrHy2ZwGUDlv7yl1D6mJAFA2N8F/D/ABKV0giMTyOwpnlzWYUmgC5ADgMV1AEDez0wTDXHeA54yLzopZipIBERdQp6CPalJ/Ea9N/QZkeFZ6LKRQplcwsjBlJ0VoAOpjd7HTst9TeD3DOLvFm00JBraJjLGkjzFVUggku5bUxNbDYAn5ceIOPyTSIjSxxalYxiQi0KlSNJWQKzE7a5FWgG67DAVODw/JpaaQtVa2IBcjz6en4WVrBvpR9Dg3H4YhiklGazEeVjjKim1NIzGwwbcECqawKphifwBHzMzvrgKMaZWK/8QM0ys0ZVrOxrcb2aN4q/HvDk0jxxpJHmOUZE1aWUjSNRVrU2o0FEYsWYsB6DAXrI8HgEkRhEb2dpFLOKKndSxoXfxvA/KeDFP9a5NgWqIyih+01Gvy64qfhjx1LllijiLDdUZHuTUx2EiAAFOWAq8sML1NjXny3EI9SiPKzqrA0k0sUhNdhJrQbUd2rBVdTgfDnBiEcdrsY1c6vQBwDZ6dCcFBwbLLDGEhj3Z6CL31Hcn4XYv0wK/oyLL5h8xNkc8jvIsrsqRzoGDa9njbVpJq1C9hivJwDhhmJXiRgs6ik0ckTbnqNRA6bDbAojm/DcES82fMz0vVY61HrXTobI6Wdu2FCGOXAgAij0sFaVzzWBZn3JHlti1bfnth3I+zaSXTyc4ksa6fczJO1gsCug+9uBZ2xEf2e8Ugd2YPmV0EDzo3mvygq7ElKq6F+m22CUzPw6Qyq6hEkeGAU8y7EQp7qEkkjcAEbk2Dh7IyCKOpirkcwa6C6S8bR0CoLOPPRJYe6KwAzvhjNpIk32ZzLppsscsxUINKLcigB0J309qo3hP4ozK6y2UeNlognLA6WBHTUDQU9NNHv8MWLTkqiMD71mu7HOskHU58x23LBd7G3Ym8WbIZBMzl8tArpFfMYMbZiRmGsCjXu307sOuAXCfH0hiocpBr0tQRLPmJGhhpj0qA4kIPmQCz2kzeNCI5C0MT2sfPcqCG2qRll1EMpfQAgsANqoViFwfk8FGSWZVzGUdlkKlXV1YElW0Wj3+KrHXVW2LDwfguW0lG+ySsW0si8plDBbKi11tsPxEnb4Yp+U8Qh0YJDGIdSuCRGFYgq8lB3vUtkakokoAAaxymZikWJ4UETLmSxKwLEippkSSSRSCYtKhjuRYAHW6DR14BlEQg5fKhSaOqOOvhZqru8C+JeFuDl150GUVnW1/CCupUBGkhQNTKL9WxU8xxkyRrHy1glA0qqNMTpI5xcMiaN9QBtSV1A32LuczDy5YmXnErWYkaNgTGfwGJZgGHwTSoDG9RpbGrvBw/JwcmBIoQmmSSPYMq6CmumYGveB6/h6YchGVjmVEjhEpYqzRxoCjBC41kAMpZdgfjXfGfcIy5SQtE80mad2KuISqIvvtIwLGMxuxW2QKWA2F2DH8T5N5ykEn2gl5LRcuDIjO4RwS8sh0xjUaJVStkVscBrGY4tFGaeZAT0GoajYsaVBskjsAScePxdAoOpjbhNlaxdbkEA6RYtum4xj326fkiJ0aJ4DIoliZNUUccSq3N0lbjLMhAbsgFHfBnwtKnLWAieXKCLnmSaALE7MrEi5GB3bzKLoaevcINFm4/l0IVpgrHdRpOoi6LaavSD1aqFHDD+KcqDpGYjZqsKGBJ2kIqjXSN+/bteM34p4bdnjJkcSSgR6QGPLCkgmV2fuiFdC3pboDe7ee8JGTLyxZebnyPIrKCpa18zjRJI3lRRIVtGYMS11ZpwNc4dxaCYDlyI5IulZWobXekkCiwv54ixeLsoQ5EyhUqybUEGqZS1Bls1qG14zz2e5o5VMxlmmjE0TTLHGyDzDRHIJDocs4pSuxOwABNYey/BoRw3l5l2E86CSSONdM5XUCIIzIdRWqj0sxAAsbYvCNFzEuWmVGYRyrepSdLAGtQIJ71vt2wEn8P8ACVsmGFA6ln0+VdKMpOsKwFBmHXvij8b4hw8MyiWt2hBSJmRNcapFI7lqYokegaO7n0OGuOSZWDVBO86+RmSSByTmFlKyapNS1G2pFJTyqTufKcUi4cO4LlizyQZ5+Q1BAJA1MrOr0zAkrYAG5HlNYWOuCzxwIIxWYOkSMzo2oFyzEWkRT40tbkmt8LBhnXhzPcvNREUFZtDbDowrb082k/TGjSKbxkrttQq/rse3/tjVOFZ77Rl45QAC6hvr0YfLUCMY11wO8QeGUzXLlMssUkHmUxkb15q9Qb7g4zs+KUeNYdC5aTcTTzBZGfWwYERuA5bZe9Cu141yIbbAY6GShZi7wxM5q2aNSTQoWSCTQ2wzTcZZwPxfl8s65a4HVpEZsyYwrxkOWNBNWogbAhjQI+OLn4y4llc5km5LrqkdV1BHAIDKWVjSghrC7kXZ9MWtchCSDyogRsCI0sfp0xD49wvntllnWJ8tHI0kuptK2I2EW2wK6zuD8OuFRmnB2eDLAouXy8Yl84EhMjlqVXVnDLGoYMoBHQEEEi8WVPFWXiR455suDqJZCwID2TdxhS35dQDvgD498K/Zc3H987RZnXoiAC6TGNSKdNB6LWCR2364qEPC8vNFGEeNGUsXIBL6AoouzUgBY0o71ilG+Mjh08jzfaAkrPqMiF6VqFHQvVrF6iQSScaJ7OOPx6JYJ88JpuZrTmOdegolBte4IYNancWMZNnIoBHokzb6OmiJYXJEaFYS/LeurPfmJArr1B3wplOY87zTxzyMyjWxL62KFkZWamOkCiK23vtipjd9HQ7V2P8AsRhrMZVZAQ6qwIohgGsenmB2xmUCS5c3l5VhUkAAO9bjfyG0Juq2wcyPjidf63lTBTTFbV+gPT3b7m62xmNCGc9nXD5A4EIi1gBuSzRXXQ6UIQkb7lT1wPf2ZmIf91z2dhFe6JAVvsatL/XBeLx/kju7NDewMsZCk1dBwCt7HqRfbB/KzJKgeJ1dD0ZGsH6jDlOFQ+xcZgQBM1BmGuyZE0nTpAoeWi2rfcjrhp/GvFIRU/DmcVdx+YbDzWYzIB8q6YuZLBx0909f8S4kcyu1fL/+b4UjPofaZkpRpny5j1jcEIRR9bKPv3GnEotwmY7TlFrSqCaSNADWyJYCjpstDFznjik2kRH/AMSg/owvFezXs9yDe7lUjvqYtcV368si/rioiJ4Gycmj7LNpMVtHoZJVRiHGsq1lmtyfMSNhtiHxL2d5mSIx/ao3J13JJGwfzm7AVtCsCXNhReoemGMz7Iohp5M86DvqSNyetecBHFX644fw1xaAAQ5xHF7BpJEKr8pOYpOAruW8AcVgWVQoCO41rE6OrjllWPLfR5WsgqKJPbyg4Hv4rhj18uOKeRsxJHEugCRIw1C1TSydbBB3oA1ucXFvEPG4UBfLM5Bo1EsurfrqhkDAEf8Ah7emBWY8Z8PklL5rIQiYMA8huNgQa6uisSPnihiOVplmdlkRYo3R0jlLypDZ8wikmJUhQp1LW6kaemGvE3gSDLxCc5p3jAtrQF3Z30owYMo/EAS5IO5OJs00LqoyU0mWCSc8yyoZmJbUQFMbMSjbgqwo9KwL45wafNmRUkyMjTurOY5pIpWVPeRYZWKqD8KGwwN9uOB5aHPmSN4CBlxVxmG21M45kjmVQ5FFfKSKYH0wfbw4wmZ4poZkAuJmeNTGdipkeVZWo6mA0AnyKNgdqNmfCOeTOPKuQeRFld1AHNTTqOkHSTqqlOk9dIsYay3AYYkkOf5w+8iVk5LLLRDuzhG7baB1A1XWwwOmjnMSzaVLQyD+tpsyAzSFi0cu8SHyjylVI9xaC1Rq3FPEcGYUrIM4NqbQjjVp2X7sS6KUtYOkHYdMU6XNCQS+a+WLiJULoHMTToQFVjeroi7AoDuLVwPi+bfMq+WjV2dSyNNGp0IrdRJqpFUkVRIJYbYAt4e8T5GONV5MLNAlO7MyZlKfY7xWFjD0QGJFECxg1kOLqoVkcZnU+hSzLJErIoW+aQojkcWzADdWNAtsafxeTMxtHrz3OLBGflm9KsVV+c8VXbFlqz2+Bx14fgdRG88aLpj+0apdTiOPWKmijVdYYEatOsFgzE9MFWbiQWQ6WRKieWSZBGG0qIwkixjSbVi7sEJVuhrynAbjPDYFkMs8a8zZ1laURcwK6xM80EyAK3vEA0lqBvthvO+IiUmp8pIjKTqihljkcnUEsmXXujuSaIGsg30wS8K5RWmeQTZvMKgUMUELxhnoM5lbqvlN6U2Ub97HAzwzPakJTijQJqpdbwzFxoSm1n0FKR0BVtz1wsUDi3G3aZ5ImnjVzdGOPrQ21x0rUNIqvKK9ce4658XPe0M5uhe+2/w/TF69nfE+ZC0ZO8bal/wPbD8m1DGfITQ/Wv02xYvBOe5ebjB6TKYz86LJ+or/AFY5a6Y0h0o9OuH0jJxyy2MQ83xAQKrMshDuEFMNrBYkk7BVUMSfhjDQnEnz/LD8mWWSN42UMroVIIsGxW4xFy8wZVZPMrC1IewR8MPLIQbqvheAyDMcRzKSkmVY48kxSJWa2BdQ50alJZaUDl3XpVHEfh3AI3EcUmYhggdTuRHSMfORIxe3YbUCfL8Di2cZ9maK+YzbZuTRy3bRy9xUZAqQPvW2+ncXeMl+yl4gxmjpn0qNSAtpG5catajfYkUfXG2HKcLdlZkp1VtO16iN/vFSr5e27drF4t0WagTRHlc9IyxokgWRSVEgYqQEKaWCqzG2FiiLO2K5kvGObjjEC52WKIAgIpFUbsDp3J798RclKozUY5mtWdS5c3fm1EPubFi98UxtPhXhQz2TWQzJzwz8yMqpVPMwQFVAZLCggm9unwgca8PSROhnUBA161jDKdtIVnHT/EwH1xP8JcZkUgIkYQgLqdGjCLdqOYE0lbJIXvqO+NEjPy+nTGGmTXuKDNqPvI3lBqhvsF7dvXffHMSshBQPAW0hjGwUnrq9wgatwe/78aFxDwjDJZS4GP4o6o/OMgr9RR+OKTxXwXmo3djqkTrqj8w6C/uj5kO34dW5PywBLhHjOZG0SnXoBAMiMS60ApMiKFDlxVUSaxYcl45gKap1MBC6jqOpQPXUo/QjuLrGb/0K2h0SmjYHUdbEowJolCLDLqY2KIOI8sLvGpWpARpdCBZ07WOhrbURd3XW8XhG05HimXzAJhljlHfQwau+9XX1w6MqB7pZfkf4dMYzNnJxI9yCwrGNtbKf2QzAUte77w6X8MFeGeOc0vmWTUAaKy03QWaYAMT6Cx1Bwg1HluO4PzFH8x/tj13PdT9N/wBOuKhwX2oLKCZcvLGu5DAagQDRobH49/nixcP8W5SZmSOdC67MhOlxsD7jAHv2GESpdL2v8q/TbHM+XDqVYFlO9MqsPyO2JikHuCDjw5cfEfI1gm6q+Y9nfD5LvKIpLai0QMbXd3qRsC877L0phDmsymo3UgSZB8Kcav8A8sX4qexv544YH0+ff+IwKzGLwBn4HZ4Xyzb7BA8LkdL7oG7/AD74dbPcTyqkvHmzsASumcXf4Ru1nofLQvGkFl6fv2/fhCHv0/MfxwKxqXxPlpJ2lzCZVpVCqVzELKylCaLA0uqiR09OmCvD+FcNEIgbLF4ypBlSTfQxDEMVK9wOm1KuNNmy4dSrDUp2KsoYEfEHrgDnvAWRlvVlUGobmO4z2HRSAOg/LFWqTmfBnCJF5UbZnKrd/iZH1FepOoAeUC7Xp3rE9/BfMiIyecysjki5CZNZW7KmRZ2aiNqXTtgnL7Lk1XFmcxHVaVcrIortbDXv/iwMzPgHOKwKy5bNabNODG+593bUKq+4OKX2rvijwrNlYo4+VESqszujOFZpJQsSAzE2eu2q92Owxzms9NlIo8tozS5QJc7HL6zVuwKyITGVtgSdu197NTQcQyaj/u+ZIq25ExcCgV2uz6bD1+GFlfabJF5ZZShANrmYqc7HSaUR7bXd98QULgOYy9NzY83KdiOQy6V231BkNMT3vevhj3F54d4sGXkkmSWNjPuw0lRYeR78zm75hHwCDrhY2zrPo2qyd966/Pr1w3LxhIjqDhXjYMCCe24/ht8cMZvjGXL6YknUEKKXllhS2QCFA67dNhZ+GHc5xUxQINKZhYdY6iRImlYMpplotswBa/xbDbGGm45WdZEV1Nq6hgfgRYxl3jLPSZficjmbOcpfO8ZZo0JOkII9J08shr1Vfla8Tsx4qfK8G+5vmKwgV9vu1YF1bfvptRQ2OKVneJCUoWz8s0ShbRteoliGdBd6iGd/MR0G1jpIutV9nORSLLSU8hdpn5iswKqwP4RX4lKEk7nb0xb1zK/HFN8CRSCEl4yiyLDIpK7EmIRyV9Ylb5SDFtGX9SB8x/ucZaTkmBHqOnUfriLFwjKqwK5bLgjcEQxgj5HTthRZUdQy/wDIP98OaANyR/y4IWe4TlZq50ED0KUsiEqPRSR0+GIGV4HDl2DQxwqegdYo/wAtQWwfhgsvwI/IY8zMnLjd9vKpJAUm6BNaR1OKIXDvF0M8skKSapIq1jSQBbMpA26gqfzHXBhZr6WfocZbwXxUsucWWN5Mw8yBdCKtKijW/k5mpNzuNzY22xoeqqsGj6H/AH6emAJKf5OOxJ/N4iIw9K+uHGcAamoACyx7Abkn5YCNxTw5l8zvJGNfaRTpf/nXcj4GxucVzP8AgeRTaSNKu/l2VwPn0f8AQ/PD3FvHWXfLyfZM9lecKK6nJFXvsqk2RtsDjzg/tHy32WJppJDJpRZCIJKMhVboaOmo9QK3xYn4oub4YltHqmiJbXy3TQ4JroSxVhW2y9/XHjcPUDSQ8okdFYWC5siMkNekmu1bmvW8F8l40hzOazC5qRs1kpa5Ef2STyNqoKDoDEgUbBO7CsQ/HUeXyaxcpZpUzDG4WLWBTgLRHM2cA6Wv3MWFc5ee0S0oaaCHTflJXSTZsXf5Y6lhimQxyRmmWmsiz2vV11bDfA3w8jRZdGly8mWh1aVeRmKAACwyldSlm1UxIHlIA9SMsElkhkdKtKdtzQ03sPKSB33B2xFwQyGYzGXUcrM5gKuwVyJVO37Y1duxxZ8p4+ZAPtEQI/vRNZ+ZhYWB/hZjigQQ5lYwVCUpLslMWILCwwe6Pmqh3749k4yRGsj2vM+7AYkFDuDpGnda7dyp6YYkavwvxpk8x7k6Bumhzoez08rUT9LwbvGJZnhRmQeZWYAjWR5d7UmiSD8rvp9H+XJw8czLmRNTWyq+pNRA2ZCCgAoAG/rjVTxbNWPBGB02+WKBw3x9mQ2mSESrpDF18jDfe1a0OxFUw6N6bWTK+NMq5oycthpGmUFDbCwN9j0IsGtsGZoyVPr+YwqOOlexfrjrBHHMGE5HfbHeGxCPlgEa9cCPFTf93akhk3FiZQyV6sGZf0s77A4MaT6/nit+MeLqjZaBtAE8tsXYAKkf3rHzbWdIUE1RYb4CDwnwDkZ4UmmyEUUkg1NGGalJ3oAaQPkAOuFg3wTjEmYj5hjCAswUalOwZlBtWIPS7BrfCwV8sNm9K6FWPcHzWxZLNPuQK1UDRBoEdMRJ8xqJZjqLe9ZO59b/AFxM4dkvtDUxOrUGY2otSSWskXZJFH1PQ4WYyYMjJHAyFNSyB316AD716V0kAVfx+ODSyf0rAYC76dRjJjIKqysF06F1IbNnfT2A3BIwK8H5eJsw8uY1CGJSzMoJp28sQFECyx7kDY74CqpYUBYAMoGr3R+IbnfYLY6+UYN8DzUEMEsjO4kcmIx8tWR0pCBZ2El2dx0F2D1DWZdbcM5mXzZBXLqinlqpVtKhA5GsqxG2xu2BvDfszGYOXkM0jSkS0p5rMopAWAOo9DXXuTip8H8TkJLKU0s7mUxgVHHflRVQVVgA33N9axA/pbOZ3NLl49MbSCl00lIoZiXINDayT1IA64kWtVz3i/K5dWZ5lYA0wQ6tJBo2xYKCPS79AcEclx1ZlR4nBV1Di45ANJqtyKB36XeMe8T+Fjww5eXfNNpDFyPu0dGugp/DuN2snfpeNny+ZjdELEgsoJADUCVBoX6dMTVSEn9WU/JTgZ4uDPkcwFdlPLvyKQxAIYqrXsSBV9r3wRQR9gx+F/7thnimUEmXmjRTqkjdRqcabKEDV5rq+uIML8McfnR2RAA7KY9QiRitp5SijRpbUot7OxJrbGueBHSTJrIYhBLK7mUKxMRdWKMaLnRqq9hXzxjEa3nX1xKojIEkRoj7siNtuhFm/wD2xdvZn4pgy2VXLyossplJjC6K0vppbb8V2aA6Y1qNOZmU7g2O2o9PVT6VjziLA5aerB5UnQ23uN0Wtz8O+PIeIo6LarElm1bUroelKNNHe+ho9sVfxrxiSObJwwSsv2gyW8ZogAIq6u6gFiSdqoG8ZVlnGVzEeZSdUZyiWGAABRW0eYIAVUG0s7nrjiTjUDq0WYVWo6jNo1TltwY43vyxg9NXp0wU4vwgRxvLJNI7Oy8w6zZHMUv62fMb7YCloolkabWk5j1IhWlZmKlg5IsWuoqR+eNsiOQ47BFyycw7CFvKrRsbUkAqVKaAdN+arqh2GHeN+L2dEVGjVUL6OUpVhGz6zGypJaqb3U7bUO+IPD24fIhE0UkTm6kWR3+VCyCf9NbYezeW4VEvkzJzBF7IJEckkAadaaPLuSDV317YAp4T8dzCdINY+zy5kBomReSIpWKuragXUiwwpio3GNhzXgWE7wE5fagqi4/h92dhXoCBt0x81HKs/NaGOV4VvUwQnQK2MhUUD1x9F+z3jOZnycDTRqBywt6jrOkadTIw/FV/XE0BuLcPmgNzRO8YF8yMFxsdyVA1ISBuar44htlo3jDPGJVIuii6TvZUKSwsUCeh2vGqjAniPhmCW7TSx6smxJ9W7N/qBGIeTL89lmWRDL5Y9kAKlCCTYFeUb7ijfbbElpGWJjGvMYagFC2DRpgUUEkbbUMGOLeA5geplj3LGN3Rh0O8WorIe4ojvt0wO4pEJdUYeaKUsL0x6m6hrePUNW/WwOmDWa64TlNSvzZAwAIIlRkrVuqhStHa1IN+6NsQM9l0ndYiVmbVrMbxkIsWsNu2kBWVUK1qA2FjBKJ6TlkyFrAI1BHbsWK6rXtsKI+OGM+66WeOcK42Vml3sHdS34bpgd78x9cQOQZqbXGctmVhiU6DGjDSwG9RoysoNbggDaxeD+Q8Y5ge+iyKCFJ0sjAm92FMqqNr+Y9cV5JVK6nmMm1gagVUr5SyEWq9Pdvc4mZOB2ZH5sxIUgMdKggkWH06QQCL3F+Ub98WkXbI+I4pFBa4zVkOOn+oWp/O8E45lYWpBHqDeM7hdwSWkjFEHRqQHpuNhQFG+pJ/LDkWZUUyuISbAKM291e2wHm36HFrPi0PGHe0zjiZnPOiozLl15bEKT0fzM3YIHKrZrcHF7Xxk6gkNHKEW2+AHU61JX0FED6dMVLw/noY+F5vnqednEmndjoI84blreq72BArq2LUkXL2XZZP6NgZNwVI3Wtwza6G/wCMub72MLEv2fMkfDMopeO+SpOlhVkaj362d/jeFgy+YMhxmSB9cTNEen3baSR6FtycPZbMySuz3IxCOC9MxawQoci9W5A3/hiJlcuCNR3GoLpBpjfoaIHz/TFt4dw0zrKrzvlkh00qKWADM6iwGUk2t3Vb/HErarzcEm1ELFK4B2YRPRHqNsXTgOVjh4VmRImZ5sjFVhZtCXQVH0EhnIuyQO1Yk5HwdH5CZZJVUh6bLKNYVtVW85HmvTuOg+GO18ARLJvM4VoyhUQw/wBzST5pT5qF6gOu+FIAPwdpJrbXAgYClo2aoHTqoGlO53JPxOC3howZTiEDnVTXGzMdRBkXSHN9PMwv4E4ML4Pyyow5mZViWoBYELE+YdEYqpJ2J6DoO2PMz7OoW1anzR0oCblj36mh9x2I6/EYhmIPijxQy52dCBI0bFVWTdRROnSARVDS4I7m98XzwHx1s7k0kZrkUmOSxZLKBRYnuVIJ+N4znx7wKKAZWVGYvKHGokeYR6EjvSqj3OwA3JFnEn2P8UYTTQEf1qCQVZbUjaSKG4BVj/yjDecXGvfZT11FT8K/jh6PI2N5JPjRUfuXA5IyTuHuv7p3/M48GWN7oxv4gX/P8MRpI4h4Wyssbq8f9YNLMAqub6/eBdVn1vA3hXgjh+WZXSM60FKzTMSo33G+2x64lDK10gUn9qY7nr0w6mRoatMY+Rv949MKghGsddU+rn994pfj3wpLNmMrLlzGqxB+b98Qx1FdgKOrp074sbCj06/s2PmK6DEjkakIchQ1r033HUeho2DvWBGQ5HhuZWQSySZWQaWpOcjubDI1QkXVk2CNtOIvB5klzMkaQpIRIwjmmt3JUMwUE7KlABQBXQdTeDvF/ZfmYmkk4fnHkaW+aj0jOpvUeYBTb9qB3xUU4PyIJkzBJl1BE5UiuFJXYSMDa1yqHQ3eNcayn8I8RSZPMPm/s8R8hVo0JiJLEHmLpUhSAAGoAEXtd4qXEeIc+eaYKE5jtJoG4XUS1XQur61jwLy28kq+h1E38bGnpeLX4e8FxZyPmPnMtlSv3ZViPMNIKuAzKRs1fHTi9Ab4T8S5mG8rlo43fMtpDU3NUsvL8hDAXW/mBA3PrixNmGyvFIVy0rZmdHGpVfUXNHmJqNL7uoG+4vbEbivhaHhyNLBxOGaYroUIqagH8j8srKxVtJPmrYXRGKv4Yzqw5zLyKpcrKraaC3R6A2T0wH1aM0vYj647WYHoRit8A4680avyOWDe3MWx9DvR9cHkks3f5MP1xg3EkN/NYH8S4BBOwaSJGI21VT/ABhvXwxNRcdj44tZVOXwCjEffSADqAqb7Ub1KV3HooPxx2fZ7ljetpXuushHQk/hA/kD0xaiMcGL0P54Rap59luRMnMMSs2/vazd9z95v9cEv+wuUofdICK3A9O1MWFVtg622PQcEAsj4Niha1Iq708qGq/ugiLVXTv2w4fCMBBtVOqxYjiU7m9isYNj1+JwZJ9MdX/NYADxPwJk8wmiSIaSwYhDoFjoDoq17lehO5x5nPA2UeJ4hGsepNGpFXUt91JU+b44PNhXinKl5X2OcMVaMLMe7NI1k9LNEDt2AGFi7LhY1dR8ecLzZVl6hFbWdPW+gr60KxfeA5FRC7JJC8kyxJo16V1K4bbfmElWDABaq97xVstkjF554nMaFNmTlFhrXY9a770cc5Xi0sGsxjyCytPvGxFBw1CyCOlHbGW2g5MvF732RHu95pHa+m4VCLH93bEmPi5YlHny3oyrDNf7wf0wH8Kcby2b5j5nLRGZQpY6SwcUQzrGRoG/UAdWvFtymekVhy8pogH4w0AY7e6sasCu+1k7DteMtAHEfEkamnzVAdFGSmIUEbdXWzVbkDp0x1w3xLDJ/U5zUehH2RwCN794uNhvsPW8CvGuTnE0UrZhkaYBAuorVHQoCxkgkDfrv6jpix8ZijTJFYEMhSluVjbsGC08btTMWIvbaxRusVAXx6FfIQmjI0AZ0mRdMRVnXYEWr+Wr6EE+tjBj2XZARZPW40yTtrPvA6aHLBKiyKBbr+LFD4uV+zrBzpgOZTijy5Ge2YoA2gBGuiQSbxpnhbj5zkZoCPlERlVN7afIRe/QV9MNMWdMwB0Y1ddGN/PW94dOaUfiY/QDp9TjKvaF43zOWnEGXqOlV2k0qzMTZoagQAOnS7GLN7NuPtnMrzMwturlOYAEVgAGDGhQbdhttt8cJFq3LxFPif9QP5Y6jzvpG5v0+f5YitPlwdLcuu3mJN3+yB+/AvxS8cmSzMeXj1StCwQIhsk7eU9b/AFxAanzRHlvSetbdPiLvEKTMkDZ2o3VXRPT8/jvjMuF58cPysOZOXVswjsgZrjYbtqEoAOoUpAsAjViz+FfbEuZkMWYiSDYsrLINBoWVYvWk1uCPTFgssczkUTM4PUVfr3Ir9MAPFvhOd4n+yZYO0ta9bIrbUVZTtbLbLuejfDFty3HuYpaKpVFA6JUPXoDpO3rvh7+kzufNX4h1PxxOlfO3EPAnEYVLS5SVUHVqBA3rcre2HOJezjORQpmAizQOAeZHZ09dnVgGWjtZFY385kMrGKazW6tZHxBQ71v2xWYkbLya4ZKJBtTZRl7Agkhh6EbgY1WYxvLeEcy5AVBvuN/1/ji4+H/Y/mNaSzSBY+qmNS5uttS9vli9DgkMwLZZVjk3LZYt5W6G4W7D6V8Bhvh8bRsxUsjdG6ijVG16X8xiXSCvh/wBFl3WRneSRQRZ8qkH+8n4qs9bxZQmn8JK/s9vjQ/hgHl+IrsdbBj1Xy6G/PdcE8vnI7/rKJF0W/8AbEUYjcEWOmFeIKomq18rfDofnj2XMgDS5KX0YGvyJ6YMxOBw4DiPEgCgWSAOp3J+Z74cDYuazHZGOGi9Nse6sd3ihg7dQB/Pzx2G9MOY50YQrhq6/THVbf74W/8AJ/hWEv0wHQGFjxmrCxUfJmb4fJHHIZFolehmTWKINshYuR8OuB/EMm1x2AA/uG1I3Io7E11GxrBh/EjZcLF9niUbMy0CxBOqmclibHbteIWb46JVKvECKqEWByhfRCFA0+95a6tfXEbGCmXQo8DfZtJAiNPLJJp1BppAG0ojHbTRsDYHqb1leLv9nU5d0inkoySaeai0CKiQml7N5gSNRB36VHwhk8lmIl5rzQyIWi2jLqwY6gVOhvvO3rsNsTFysiZqTlxTLlNgpnZUJpQNR5jKd2s/IjBcTM7mc0TFzc4WkSQSq4gjpSNQGlCKDWTvv2xI8Ucf5sEaPIVKeaV1VdchUDSVTZE8zamPQUponbELiMgYqVky48vfMxbG/gxr9cQcoyJKTP8AZp4XRkdFzUWveiChJABBAPUYJuh3iRDyYWBcRxlF0vpNUoTUGVQb8psMO+xO+CmRg5eWlzKzlUMul49xS7iN/L5iCTWqqs12OJXifxBlpBAmVhjRUfnSvI6Su/LAVVdUYkmzspbevnireJ5pZQskgALbgaUUhTZTyKNh33vfAdcb43lJqHJltNuaspGqzvaPdL6VWNe4TkYFijAy5nVVURlugUABSAbBJ6k9cfP97g13vF+9lM6ucwko1qoWQBiNtypChmCjqNvhhuLjWf6eQDeJVrta9f8Al6fTEKbxqqOq6o6Yf3unWyWHu0aFEG7vscdLHFoBRFFdtEI/I0f34pXtUlyyRoXDfaSrCLQUBC3TcwBQNN3R63dbYy0HeP8AN5jNS2KdTLfLV1dFKrXmYICpKksb7OPQYo83D9L0wFXfW7F+nXfB3i3F2zUYmhRYkgSOIwK3Q0bdVAFq1bnc+TfAAT3uaH8fr0xthoXs2y7nMNPHEiRohjpaAZm6A3ZOkWbO1kY0OTOyltVla2Gnb89v5rGceBZvsQMjFJROi3Gw8o3sEMCfNRrpjR4848iB4Ej0MDtW+2xBuro30xnVw5BNPd6owT1vTv6XtZxNkhMmzPEPWh9DVf7YE/0VKaYNCti71CgOxoXY3+m2JeWyCMP67zEAnQBpb4od7HUYjSNn+ANCodZFYA7UArD5UTviTBm0mpcwNLDZZxtddpPQ/Hp8sKfI5dyQHbmVd6NQvpsdIH5NgXmcpyn06mYGiCUKj5WT1HpWCJ3EuGvGaNAn3a6N9euIyZiS/wAIqrGkauvys/PevhiZkeKPEuh1MkR6rZsD/wAM+n7Pb1GHM1wa1EkLGSK+leZT08w2J7/EfHFDuRzEp91o2AIBDMp/I31/PE+HME2OZGa6oF3Hw6m/piuJasTq0nrYAPTtRG1+oxKGeikou0wboSmla9KHp8heIDmXybIRodgO6MLG/wDdsgr/ADtgjDIx7n4ggH92A8EqbFiWrcPZNb9Gomu2J3KRnV2QMR7rel/oR8cGdEFfHanDKk32w6mCHAce45BwhjVR1jkx+m2Ose4qOQMLHuFgPjk5J5Wd0Usurdq6X0vCfRQHda2+XXDJzJRaRnG9khiP0BwQfw26wc+RigOki0O+r9TXXa8RtBbPMCaY6W3K2dJPxXofqMTuAqGlOlUBN1YoD1ofwwPlyJ2ZLZD0IutuoJIG+Dnhrg0hdWVo7YdGLAiyV/uH0PS8VMHM7lNOnzEkg79tiNq7DA1ci886Qo4jL61LN7mnQWNk9qHz2wez0QCRlniViFIt/IVYBgR93r1bjrQGBebikQfaIswimIlvuTbdAh9+h0foRRF4KGCL7FnPviZqClXhatSMAQyEgXa7au1nfC8R8dlz8gZftEhVSafzaF2P4dggq+m3qceJxYvLJJPciy0NcoOshTpUjSQnl2BUbAXW+O+HZNFUZqJZqWQKQAAgs0yh9Yf3TYsdxviAjmfBuV5QeLMsVIFSWjKzb2OWAJEHqSNulHEP2eTGLiAjb8atGQKO48wo0e64d45wQLFHmlReVIxEYlC63o7mkIsLW/xI9cD/AA6Gi4lly0dEShtA2FXvpO40gXvvgNjyu5A5JPcjzDvvsdt9sVH2p+HWleKbLoXIRlaJI6IRWvXSk3TPpP0xZvE3jtsplDJHEOYWEaanDAMbNsoAOygmjV0MY3xnxJmc1JzZ5md6oV5Qou6VVoAXhmfa7qzeB/Ds7VvoWaRo2VozqBSCRgxatgC42+IxWZ9MY0sCG6EDvWxon4+uLF4L8WTQTRZZnGhnNNvqR5VVDbb3VBa7G99sC/GfC2hzMwYg6ZXBAvayJFJNVTB9vkcEO8Ly87RloJVSMGtLrdHYnSKNDf1xq/BOBNLBEI5tQCrZ1nUX3ZrQHymyfSttsYpwt2VXKk022xO9XvQw7rUGzWobg979b63iyrmt/wAj4ZeI3zqPQjQL+hvBD7O6jeRj6BUH7tyfnimezPxac5A0LyMJYtuo1NH0DA1ZKm1J69Di9QKAANTNW1sbPzJoYypRoDYDEnuar47itjjp4lI0OLB7E/lhCMXdkn4kmr9PhtiQgGIAWc4doP3ZAB/C0nU/AsbGIeUzTROWhOg3TBhYNbebp+fUVi1MgOx74D8V4IrbotPQ31GiB2Pb5HtgHjlosx7gWOXclL2Y9yPX51gDOhilAZQD3Vxv81I6/PDaxnUeuoH5MhH7qOC8XGUkUR5sV6S+h+NDb59D3xUeZXOFQNCCQDusgsdrKk3ddP3YJ5LNddKk7f3tj8rAG3yGBOeysmVIZCXRuhHcWDuaIBrp2P1xNPHY2G5IY2BrU1fbVW/yo4RR5Bd1Y/dh4flgZBxFQAHdAasBdXpXQkk4kR8QQkAar9aavzO2DKbjsYiidv7p29SN/lWOZ55QLjjQn9uQqPjuEb92CanYWGoJCQNQAPcA2PoaH7sO40y9wseYWA+Ns5y3deUrLq2IdgdydjsNh+eCUvGZ4NcDNr5b6LBDbKTsNQ3Umu3TBHxPlY+UkcUSKwJYBCL015i3c/U4r3CZHWRGjQFydMZboGPRhe1gevTBtY+PeEWRI5IXYuV1Sq5C2xINogFKouqJwIbxJIp1IwJOxDoCQLsEMAAbJPYfxwQzHA5l1Pmi8lrqZkCtY7guWGk+lg/DATM5Fo7sULo7qSD6HT8CL+N4I8SUuZJXVWAGkjS2kalKqRpNLRqhdWBtjiCVo9QQgahTeVTYu63B7jBLgeYiaWNJVIjbZtLkBm/CWO2lb274K8Y8KZeJDNFOgT8KyOPPXXbrubFH0wqqxJIxABJpPd2Aqzfp3OJMUR18qwrhqKEimO3/ABLq9uhNbbUcGeHcCjzOTmzLS8t0YIIVRdG+kLfffUa+Rx14ggK5ZFkC84ZiSOelUHVHVEUBeoPf+nAQs1x+MxxxvBGGiJKvzJL3NsChJTc72oG+CPhDJyZrNRvpblpqJezpsAEj06Gwu17Yc8OeKsrBHy8zlFmo2HRlV6JshrG+/T0GJnh7xVlIc0ZvNGix8pEEY1MSdRd2LAWu6jezWIDHj+OBckqSSNqZtUde7aKRfqferGV4vHtLzEUyZbMQNcb8wURTA2Ltb9VOKlkckZmVEZQ7usYVibJc0D7p8o2sk99rw6NMrGRbFlBUjYtvZuqHfpuR02wW4/4snzUzStURYAFYiVB0jSC2/nNdz8sEf+yOciuDksQdJmKKegYVbutAqzfg+N9MVVlOoqOxI/WsUP5bMDUeYzAHuqhjfyJXbr0Ix5KLagbs0DRF70NuoxHOH8vIRTKSrKbBBog9QQeowB3whnmyXEozpEhWUwMqsfMCxjatt/UfIY+hlB7j4/D88YR7PeCsHGbd9GkkRbEljurPfTYWBfU36Y0fnOTqUyknfyiSiR8yR26AAbHGdXFxEoG5KgepYD+OF/SMf/3FuugYEj5gYph4hKRbtKRf46G/btffDkeUmdidDbDc6QSx+BA3PfBVsHG4aP3gNC9lP5gAb4Q4zEx0gsdtjpIXf51+uAsEMhvyvvuoI03+1uAQexX9DiUHOwfUoI6saIv1I7j0OAc426uFK1rHfT7y+moHr0IvAkAMBR2+ljffbBa5OgBZdNhlIo/nXffEbNcGlc2I6b/EPNfWwOg+OIO8jxV4KUjXEdip7D9j/wBPQ4dzXBA683KnXGesZ2I9dP8A6T9D2wLllZGKOriuwXrv2Pf8sO5PP8ttUTFD0IYbnps4OKkcRSkKArE6TuCTY+AvpQ9cEMhxiZhRDOBsWK7j03sD9cTo5Ys0djyswNzsPN/6h+owPmE0LgElSPTdW9SAdv0B2wBiLPueiFhX1+Yv67XgjFqI6/mMCOG8fEh0lW1j0qz8QCdvlvgsmabb7si+tnf51WCJCAj5YdGGFmY/hrfpd2PpjpQet/w/P1wZPjCx4px5jSPkTif9ZP8ATBbwz72S/wA1v3Y9wsG0nxf/AGd/n/HFP/8ApU/xN+7CwsRNR06fz64dn6x/5YwsLFFo8J/2fNf5+U/81sOe0L/5hmf81f8Ay8LCxGlbn90fPDw/szf56f8AS+FhY0zjriHvxf5C/wAcMZb/APYv8ce4WIutezv9lT/Ni/fjH0976n+OFhYmdLpsdMOZLt/iH7xhYWKjYfAn9ii/zJf+t8XfI+79RhYWMNYly/1p+X8cMZn3F/xr+/CwsBN4j2/xj+GHk98/Nf44WFgOsx75/nthrL/z+ZwsLAAfFv8AWx/Nv4YjcR/rW/wp/wBOFhYuJ9ms30h/zF/eMWvxf/Z/9Q/dhYWLpvas5H+1Rfz2OL1l/dXCwsE+Rw9R8z+7HkXU/TCwsMQ9hYWFis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g;base64,/9j/4AAQSkZJRgABAQAAAQABAAD/2wCEAAkGBhMSERUUExQWFRUWGSAYGBgYFx4fHBsfIB0eGhocGBgdHCcfHBwjHx8cIC8gJCcpLCwsGB4yNTAqNyYrLCkBCQoKDgwOFw8PFykcHBwpKSkpKSkpLCkpKSkpKSwpKSksKSkpKSksKSksLCkpKSwsLCksKSksLCwsKSwsLCwsLP/AABEIAMEBBQMBIgACEQEDEQH/xAAcAAABBQEBAQAAAAAAAAAAAAAFAAMEBgcCAQj/xABIEAACAgAEBAMFBQQIAwYHAAABAgMRAAQSIQUTMUEGIlEHMmFxgRQjQpGhYrHB8BUzNFJyc4LRQ5KyFiRjs9LxFzVEU6LD4f/EABcBAQEBAQAAAAAAAAAAAAAAAAABAgP/xAAdEQEBAQACAgMAAAAAAAAAAAAAEQEhMRJhAkFx/9oADAMBAAIRAxEAPwC1wufU/niVFIfU4osHtOywg1ur8wADlqp8xoWQxGkC7xavDfHY85FzYg4FlSGG6kdjXwo38RjG46jIc+pw4rH1w2hFYdQ4geiY/HHWbzRjjZwC5UWFurPYWSKF/p6nbHifDFHzntKjLyxNCTGGK6zpfVpbe0DgVtQbV1o1i4I/F+McTcRssqRleqLH5XYNVlpFHvdOWCCACb3wH4t4kzEpqJ3heRAkjRZZoXMi6mAdw2wIK0FdulkYsI9o+WkhmjaKbzUsancMlKNRYbI1XtfpvgJ4g8brObXKpdAay7BwN++qiQehN7i/TGsRA4h4tzpWJft2ZSWI6QojpbHQyyDzOW3FMpBKm/UjhmuKZdnlWeYNLZla9R8oNltSkKQOm46isQJeZINUjEkt5yKFgKoGw227fLHDXGbR2jGn8LMpcnY3VdR3Ppi1kfl9pPEmgjiGYI0b84KvMYfh5hsjbv8A3hpvru3/APE3igBIlJ1LyyzAEE/3kK6VRt/0xXZJpCoTWxAFAXYG3+wA+g9BiOQenUHt8j8cKqwZLxnxHLcxVzMutz59bayCNvLr1V6bdq+eIvFPGWdzEvNlzMqtYIETMqJ6mOMON6s7ne+uB0gAr1qz9Bq+uwx5Jk2RI2cUsrEKaPVWKsCel9DXoRgDHhvicWWlMq52aKW61iNmBVj5g8ZvoNydTfC8G+Oe1bMyiN45KMLPdB0R1GkJK9OpZmJsx9FsWN8U/MZSum4KhhtvR+HpYI+mLr7OMharISzFZmjMO1PG7QJKWB6qCVsHrYPUYVIAZ3xvnM3OJpJpA6qVTkXGAAQ3a7tgCbvt0rESPimc5gmXNZgyqNmZ2egex1WCK62KwT8ScGgy+amiy4dVjY7MbMfala/MhNEEm627Y8bhw+zRTnWUZ5Yi2piDobyKV1CrBYAbDr6YXSK7Dm3VGRZZV5nlf7xgHA3AYDrv69PriKszpYV3GxBKu246EbHcdsXniHhJ3kZY1iFSPojZ9LsENMFA1Id9S1e+lqG2IeUy8EM8aZzKsB5TKI3oMjWQ9oTdimpK6VscKqnrI6mwzA9jqNg/A31xJ4flWLgalBsAcyXSASaBJLA7XeLZHlchrHM1InIbmMyu0Yl94CLlsD3W9bbkEdTgXxBYyxfkF0A8qsSGU6tRs/8AE94AljdLVjCkQc/DMjvrzIkd71Mma16wu9u2q+oWgR2PSsWz2eeK+K/exZRWzQPmJc6uWzClOt2HUKaU9TX1j8QzsKOVinhiZHDaBDIJQVRVVF8rRspJcUSFsAm7vBTOcdig5U0Ea5TN8gS6nPlcF2JVneRFd2QjsSLYbVidJE3g/thzMGYaHNaZo1lYPMFIYLeyqi0oo+Xc7G7O2NH4V7RMjmGgWKW2nvQpBBBAY04O63pYC+pG14+e5MjPoaV2QJK6CSRk1MBJqYSAot6DTWqnc9RZx7leG8xxDCQzEMYnNosmkMxZdYBWynXtYxbhuNv8We1zJ5TWkbLPOjaWjUnbqDbhSoI7i7wGh9vWXPKUwyFitykFVRTpsBTIVJ822+mv2sZJJCB9yytG0dq4J31BjYb43+eITLQHqdvr8MCPovgftUyGYSO50jkcboxPkO3lZyoHfY9+2J2e9oGQi0asxGdchiGk6vMCA110AsWTtvj5edNiOx7dsTMnl1CnYA+pXY9OhrYjAjfPEvtcy2UlWPQ810xaNkKhD+IEMb2vy7Hb4g4t/C+KR5iJZYjaOARYIO4sWp3BqjR9cfJ+kDoKs9ao4kZXMSJel3A1aiBIwF1V0D1qt/hi8EfWDZhQaLAHrV/z6H8seYyP2d+Ms1mGnM7rKVSJRagd5d6Bqz3IA6DCwiMozQ1OxVasm1HQUfielb/XHXDJ5IJleMqjobBYrp2HffS23bCkL15nQdbBAG7Udwzd/lhlHZQBqRfQ+T67BsRptPh7jpmySS5h4Y3dWJBYIKBK2FY3XT1x7m/aFkYf+KZSCARChcC/29kNfBsY/oZ6PMJk06gRpGnT6G969cPqk69ZmoAkdD670Bv33xJhWi532sRkMsOWkYEUrPJy79bC2yj4g30xSc9OxOs76nketRNG0Lec+ZutbntiJznWi07Lew1JW/WhadcScpl5pFBSeUr1B0rp6+arX9cOgoc+eSoGjeRje+oACPvdDHK5uouitrk239E7b7+8MPaTHs+YclRsKWgWI9F9B+7DY5j+UEKt6lBVKF7EgaQQKG297DFQ9HAshgiippJDRAP4j0G/civUXgNJJR0m1aqZWsMD6EEbEdPpiz8DiePO5Y6lbS+utIAJW22Ony7CrGCnEeJQZpVcwqsypHGJlmSVNN+6VZQDVmzpNG8RVJEQA37EkWavYdMSjwWRsss6oW1uy6U3OldIsCrvUfW6I2w7mYpNKlVjdtJD/dpYIHQ/Ag7V2GLj4f4s+UyWX1QWTJIx0aAQxfynTYWvKo2PcYDN4pgzOavymv8Apr9e+L/wzjcGX4cmXnjeSKQTMyqiG9UroKZiGR10Egix0+YgcbjeWXnjKpGxY3Tqzsu1mVSu5DEaXBGy7gnfCXhnOEAI25cmokbgDMzXsNiewwWCuXm4QMnl4cw68xY7VnSVJNDuZPOYr2IJ7mj23wzweONYW+zu8kZ5xjcimPmQr9QVAvbpdDDP9EwFo9QVjyMuIhuFHksmr2LWAOuDHh/IlEKB9HknegBtqd6AAN7Aav8Aa8Qiitm5Mw2uZgXpVdySC25ALgkrY6WAve8WTKGBeGxpmCjxmaXSlLzC2txqjIW1NaiHLEWtVvjqbKxOzAvI9DSzSEsWAP4VBpenYdsS4uEwDIwELzaaQCUjdSZZgdIBsDfFELOeMJ4J5njjyxKzSxjmRuGoykHS2qtwASe3XbfAXi3Evtc+YmKj70sQCykqNOlQfWlXYD1264J8c4KkkktScu5ZT1LAlncta/In9KwBXg8aICZgCWC7OqFdib1MG2I/CBeFQ/k+LxGSQyQhYljYvEv4hcat6Vq1dL74jcY43C5ZcshWNhQLAKxJq6WzQLWas9cORQwKWjOYjbVEwBLgW2uJ9JI2AKqfNXXthgcAA5ZWRKsM3mBrze7t1NADbqT8MMBDi3jIyxyxNBHUbsQ2lbUqW3VgFbeqN67+GDnifxGuXy8mUjgjOqJWZnMZBDwxk6lI1mRbpSp33JBrAGBEhnEjGKQCQyNC0gUP5i1N1JssBVH3Tt1wT8XeKcpmHLRwZbSi1qBXUaQBQFdDQVww2UEqB02wpB3ivjNsrBGI445VjaFGUghrMLSB0e6Ugj+6euAb+MjOhBijh5iSzrJerkkCaOlAXvp3I630wuO+I8pmRIEWO5JI3VGTVQEHLNgI1sGsAbdj02xHjCUCmRllAh5VJDq3Ll3srGNKMGIBFHc2ML6VV+IcXkncvKdbkAaqVemwHlUWfj3xHki+7u9y1dPgTi2DwhPmEYxcNmjtiwpNBAK0EBkYEjV5tRF+uCb+FMwStcGZVFWBo81AA3cxAJ83mA2vDlGflVJBUFQALs3uBufkT0GPVPqTXp9cXrMeyydgjrlsyhkFtEJItMZMmkqZWJIpPMDpbqPTEfiPgBYjqYZ8JSakGXWRl1XquVSAQtAk6fxDbbDoU9AOuPUTfri05TwLFPK8WVz6SOhoh4WUGz5GUhja70zUNJI23x3kPBalHLZmJmMeqII1Am6PMY+4v7RFA3ZGBD3s/wAwEM485NJstbC5Ku+vfHmDnhTwPLGZSwLsQg8pFCgzAg3ZB1WDW/UdcLGqyocMMEqzO0yREjTpdV1E6QRRbdATQsDsd8WbwvloGy6mXLsyMCeZH5iGFq17Woqq379MW7KTQ6gkbxs1E0lXQNE0PphcS8MQ5llZ9SMCCWQLqIF0DqBFW1na9h6YxW4px4TkllBEk4DRmPkks07KxAZliWPygjsWBxaOFeEgCzxZaVGWlRp/6xlqyaLWqjcVYxUk4RmY80kaQvlnlBUrHy2ZwGUDlv7yl1D6mJAFA2N8F/D/ABKV0giMTyOwpnlzWYUmgC5ADgMV1AEDez0wTDXHeA54yLzopZipIBERdQp6CPalJ/Ea9N/QZkeFZ6LKRQplcwsjBlJ0VoAOpjd7HTst9TeD3DOLvFm00JBraJjLGkjzFVUggku5bUxNbDYAn5ceIOPyTSIjSxxalYxiQi0KlSNJWQKzE7a5FWgG67DAVODw/JpaaQtVa2IBcjz6en4WVrBvpR9Dg3H4YhiklGazEeVjjKim1NIzGwwbcECqawKphifwBHzMzvrgKMaZWK/8QM0ys0ZVrOxrcb2aN4q/HvDk0jxxpJHmOUZE1aWUjSNRVrU2o0FEYsWYsB6DAXrI8HgEkRhEb2dpFLOKKndSxoXfxvA/KeDFP9a5NgWqIyih+01Gvy64qfhjx1LllijiLDdUZHuTUx2EiAAFOWAq8sML1NjXny3EI9SiPKzqrA0k0sUhNdhJrQbUd2rBVdTgfDnBiEcdrsY1c6vQBwDZ6dCcFBwbLLDGEhj3Z6CL31Hcn4XYv0wK/oyLL5h8xNkc8jvIsrsqRzoGDa9njbVpJq1C9hivJwDhhmJXiRgs6ik0ckTbnqNRA6bDbAojm/DcES82fMz0vVY61HrXTobI6Wdu2FCGOXAgAij0sFaVzzWBZn3JHlti1bfnth3I+zaSXTyc4ksa6fczJO1gsCug+9uBZ2xEf2e8Ugd2YPmV0EDzo3mvygq7ElKq6F+m22CUzPw6Qyq6hEkeGAU8y7EQp7qEkkjcAEbk2Dh7IyCKOpirkcwa6C6S8bR0CoLOPPRJYe6KwAzvhjNpIk32ZzLppsscsxUINKLcigB0J309qo3hP4ozK6y2UeNlognLA6WBHTUDQU9NNHv8MWLTkqiMD71mu7HOskHU58x23LBd7G3Ym8WbIZBMzl8tArpFfMYMbZiRmGsCjXu307sOuAXCfH0hiocpBr0tQRLPmJGhhpj0qA4kIPmQCz2kzeNCI5C0MT2sfPcqCG2qRll1EMpfQAgsANqoViFwfk8FGSWZVzGUdlkKlXV1YElW0Wj3+KrHXVW2LDwfguW0lG+ySsW0si8plDBbKi11tsPxEnb4Yp+U8Qh0YJDGIdSuCRGFYgq8lB3vUtkakokoAAaxymZikWJ4UETLmSxKwLEippkSSSRSCYtKhjuRYAHW6DR14BlEQg5fKhSaOqOOvhZqru8C+JeFuDl150GUVnW1/CCupUBGkhQNTKL9WxU8xxkyRrHy1glA0qqNMTpI5xcMiaN9QBtSV1A32LuczDy5YmXnErWYkaNgTGfwGJZgGHwTSoDG9RpbGrvBw/JwcmBIoQmmSSPYMq6CmumYGveB6/h6YchGVjmVEjhEpYqzRxoCjBC41kAMpZdgfjXfGfcIy5SQtE80mad2KuISqIvvtIwLGMxuxW2QKWA2F2DH8T5N5ykEn2gl5LRcuDIjO4RwS8sh0xjUaJVStkVscBrGY4tFGaeZAT0GoajYsaVBskjsAScePxdAoOpjbhNlaxdbkEA6RYtum4xj326fkiJ0aJ4DIoliZNUUccSq3N0lbjLMhAbsgFHfBnwtKnLWAieXKCLnmSaALE7MrEi5GB3bzKLoaevcINFm4/l0IVpgrHdRpOoi6LaavSD1aqFHDD+KcqDpGYjZqsKGBJ2kIqjXSN+/bteM34p4bdnjJkcSSgR6QGPLCkgmV2fuiFdC3pboDe7ee8JGTLyxZebnyPIrKCpa18zjRJI3lRRIVtGYMS11ZpwNc4dxaCYDlyI5IulZWobXekkCiwv54ixeLsoQ5EyhUqybUEGqZS1Bls1qG14zz2e5o5VMxlmmjE0TTLHGyDzDRHIJDocs4pSuxOwABNYey/BoRw3l5l2E86CSSONdM5XUCIIzIdRWqj0sxAAsbYvCNFzEuWmVGYRyrepSdLAGtQIJ71vt2wEn8P8ACVsmGFA6ln0+VdKMpOsKwFBmHXvij8b4hw8MyiWt2hBSJmRNcapFI7lqYokegaO7n0OGuOSZWDVBO86+RmSSByTmFlKyapNS1G2pFJTyqTufKcUi4cO4LlizyQZ5+Q1BAJA1MrOr0zAkrYAG5HlNYWOuCzxwIIxWYOkSMzo2oFyzEWkRT40tbkmt8LBhnXhzPcvNREUFZtDbDowrb082k/TGjSKbxkrttQq/rse3/tjVOFZ77Rl45QAC6hvr0YfLUCMY11wO8QeGUzXLlMssUkHmUxkb15q9Qb7g4zs+KUeNYdC5aTcTTzBZGfWwYERuA5bZe9Cu141yIbbAY6GShZi7wxM5q2aNSTQoWSCTQ2wzTcZZwPxfl8s65a4HVpEZsyYwrxkOWNBNWogbAhjQI+OLn4y4llc5km5LrqkdV1BHAIDKWVjSghrC7kXZ9MWtchCSDyogRsCI0sfp0xD49wvntllnWJ8tHI0kuptK2I2EW2wK6zuD8OuFRmnB2eDLAouXy8Yl84EhMjlqVXVnDLGoYMoBHQEEEi8WVPFWXiR455suDqJZCwID2TdxhS35dQDvgD498K/Zc3H987RZnXoiAC6TGNSKdNB6LWCR2364qEPC8vNFGEeNGUsXIBL6AoouzUgBY0o71ilG+Mjh08jzfaAkrPqMiF6VqFHQvVrF6iQSScaJ7OOPx6JYJ88JpuZrTmOdegolBte4IYNancWMZNnIoBHokzb6OmiJYXJEaFYS/LeurPfmJArr1B3wplOY87zTxzyMyjWxL62KFkZWamOkCiK23vtipjd9HQ7V2P8AsRhrMZVZAQ6qwIohgGsenmB2xmUCS5c3l5VhUkAAO9bjfyG0Juq2wcyPjidf63lTBTTFbV+gPT3b7m62xmNCGc9nXD5A4EIi1gBuSzRXXQ6UIQkb7lT1wPf2ZmIf91z2dhFe6JAVvsatL/XBeLx/kju7NDewMsZCk1dBwCt7HqRfbB/KzJKgeJ1dD0ZGsH6jDlOFQ+xcZgQBM1BmGuyZE0nTpAoeWi2rfcjrhp/GvFIRU/DmcVdx+YbDzWYzIB8q6YuZLBx0909f8S4kcyu1fL/+b4UjPofaZkpRpny5j1jcEIRR9bKPv3GnEotwmY7TlFrSqCaSNADWyJYCjpstDFznjik2kRH/AMSg/owvFezXs9yDe7lUjvqYtcV368si/rioiJ4Gycmj7LNpMVtHoZJVRiHGsq1lmtyfMSNhtiHxL2d5mSIx/ao3J13JJGwfzm7AVtCsCXNhReoemGMz7Iohp5M86DvqSNyetecBHFX644fw1xaAAQ5xHF7BpJEKr8pOYpOAruW8AcVgWVQoCO41rE6OrjllWPLfR5WsgqKJPbyg4Hv4rhj18uOKeRsxJHEugCRIw1C1TSydbBB3oA1ucXFvEPG4UBfLM5Bo1EsurfrqhkDAEf8Ah7emBWY8Z8PklL5rIQiYMA8huNgQa6uisSPnihiOVplmdlkRYo3R0jlLypDZ8wikmJUhQp1LW6kaemGvE3gSDLxCc5p3jAtrQF3Z30owYMo/EAS5IO5OJs00LqoyU0mWCSc8yyoZmJbUQFMbMSjbgqwo9KwL45wafNmRUkyMjTurOY5pIpWVPeRYZWKqD8KGwwN9uOB5aHPmSN4CBlxVxmG21M45kjmVQ5FFfKSKYH0wfbw4wmZ4poZkAuJmeNTGdipkeVZWo6mA0AnyKNgdqNmfCOeTOPKuQeRFld1AHNTTqOkHSTqqlOk9dIsYay3AYYkkOf5w+8iVk5LLLRDuzhG7baB1A1XWwwOmjnMSzaVLQyD+tpsyAzSFi0cu8SHyjylVI9xaC1Rq3FPEcGYUrIM4NqbQjjVp2X7sS6KUtYOkHYdMU6XNCQS+a+WLiJULoHMTToQFVjeroi7AoDuLVwPi+bfMq+WjV2dSyNNGp0IrdRJqpFUkVRIJYbYAt4e8T5GONV5MLNAlO7MyZlKfY7xWFjD0QGJFECxg1kOLqoVkcZnU+hSzLJErIoW+aQojkcWzADdWNAtsafxeTMxtHrz3OLBGflm9KsVV+c8VXbFlqz2+Bx14fgdRG88aLpj+0apdTiOPWKmijVdYYEatOsFgzE9MFWbiQWQ6WRKieWSZBGG0qIwkixjSbVi7sEJVuhrynAbjPDYFkMs8a8zZ1laURcwK6xM80EyAK3vEA0lqBvthvO+IiUmp8pIjKTqihljkcnUEsmXXujuSaIGsg30wS8K5RWmeQTZvMKgUMUELxhnoM5lbqvlN6U2Ub97HAzwzPakJTijQJqpdbwzFxoSm1n0FKR0BVtz1wsUDi3G3aZ5ImnjVzdGOPrQ21x0rUNIqvKK9ce4658XPe0M5uhe+2/w/TF69nfE+ZC0ZO8bal/wPbD8m1DGfITQ/Wv02xYvBOe5ebjB6TKYz86LJ+or/AFY5a6Y0h0o9OuH0jJxyy2MQ83xAQKrMshDuEFMNrBYkk7BVUMSfhjDQnEnz/LD8mWWSN42UMroVIIsGxW4xFy8wZVZPMrC1IewR8MPLIQbqvheAyDMcRzKSkmVY48kxSJWa2BdQ50alJZaUDl3XpVHEfh3AI3EcUmYhggdTuRHSMfORIxe3YbUCfL8Di2cZ9maK+YzbZuTRy3bRy9xUZAqQPvW2+ncXeMl+yl4gxmjpn0qNSAtpG5catajfYkUfXG2HKcLdlZkp1VtO16iN/vFSr5e27drF4t0WagTRHlc9IyxokgWRSVEgYqQEKaWCqzG2FiiLO2K5kvGObjjEC52WKIAgIpFUbsDp3J798RclKozUY5mtWdS5c3fm1EPubFi98UxtPhXhQz2TWQzJzwz8yMqpVPMwQFVAZLCggm9unwgca8PSROhnUBA161jDKdtIVnHT/EwH1xP8JcZkUgIkYQgLqdGjCLdqOYE0lbJIXvqO+NEjPy+nTGGmTXuKDNqPvI3lBqhvsF7dvXffHMSshBQPAW0hjGwUnrq9wgatwe/78aFxDwjDJZS4GP4o6o/OMgr9RR+OKTxXwXmo3djqkTrqj8w6C/uj5kO34dW5PywBLhHjOZG0SnXoBAMiMS60ApMiKFDlxVUSaxYcl45gKap1MBC6jqOpQPXUo/QjuLrGb/0K2h0SmjYHUdbEowJolCLDLqY2KIOI8sLvGpWpARpdCBZ07WOhrbURd3XW8XhG05HimXzAJhljlHfQwau+9XX1w6MqB7pZfkf4dMYzNnJxI9yCwrGNtbKf2QzAUte77w6X8MFeGeOc0vmWTUAaKy03QWaYAMT6Cx1Bwg1HluO4PzFH8x/tj13PdT9N/wBOuKhwX2oLKCZcvLGu5DAagQDRobH49/nixcP8W5SZmSOdC67MhOlxsD7jAHv2GESpdL2v8q/TbHM+XDqVYFlO9MqsPyO2JikHuCDjw5cfEfI1gm6q+Y9nfD5LvKIpLai0QMbXd3qRsC877L0phDmsymo3UgSZB8Kcav8A8sX4qexv544YH0+ff+IwKzGLwBn4HZ4Xyzb7BA8LkdL7oG7/AD74dbPcTyqkvHmzsASumcXf4Ru1nofLQvGkFl6fv2/fhCHv0/MfxwKxqXxPlpJ2lzCZVpVCqVzELKylCaLA0uqiR09OmCvD+FcNEIgbLF4ypBlSTfQxDEMVK9wOm1KuNNmy4dSrDUp2KsoYEfEHrgDnvAWRlvVlUGobmO4z2HRSAOg/LFWqTmfBnCJF5UbZnKrd/iZH1FepOoAeUC7Xp3rE9/BfMiIyecysjki5CZNZW7KmRZ2aiNqXTtgnL7Lk1XFmcxHVaVcrIortbDXv/iwMzPgHOKwKy5bNabNODG+593bUKq+4OKX2rvijwrNlYo4+VESqszujOFZpJQsSAzE2eu2q92Owxzms9NlIo8tozS5QJc7HL6zVuwKyITGVtgSdu197NTQcQyaj/u+ZIq25ExcCgV2uz6bD1+GFlfabJF5ZZShANrmYqc7HSaUR7bXd98QULgOYy9NzY83KdiOQy6V231BkNMT3vevhj3F54d4sGXkkmSWNjPuw0lRYeR78zm75hHwCDrhY2zrPo2qyd966/Pr1w3LxhIjqDhXjYMCCe24/ht8cMZvjGXL6YknUEKKXllhS2QCFA67dNhZ+GHc5xUxQINKZhYdY6iRImlYMpplotswBa/xbDbGGm45WdZEV1Nq6hgfgRYxl3jLPSZficjmbOcpfO8ZZo0JOkII9J08shr1Vfla8Tsx4qfK8G+5vmKwgV9vu1YF1bfvptRQ2OKVneJCUoWz8s0ShbRteoliGdBd6iGd/MR0G1jpIutV9nORSLLSU8hdpn5iswKqwP4RX4lKEk7nb0xb1zK/HFN8CRSCEl4yiyLDIpK7EmIRyV9Ylb5SDFtGX9SB8x/ucZaTkmBHqOnUfriLFwjKqwK5bLgjcEQxgj5HTthRZUdQy/wDIP98OaANyR/y4IWe4TlZq50ED0KUsiEqPRSR0+GIGV4HDl2DQxwqegdYo/wAtQWwfhgsvwI/IY8zMnLjd9vKpJAUm6BNaR1OKIXDvF0M8skKSapIq1jSQBbMpA26gqfzHXBhZr6WfocZbwXxUsucWWN5Mw8yBdCKtKijW/k5mpNzuNzY22xoeqqsGj6H/AH6emAJKf5OOxJ/N4iIw9K+uHGcAamoACyx7Abkn5YCNxTw5l8zvJGNfaRTpf/nXcj4GxucVzP8AgeRTaSNKu/l2VwPn0f8AQ/PD3FvHWXfLyfZM9lecKK6nJFXvsqk2RtsDjzg/tHy32WJppJDJpRZCIJKMhVboaOmo9QK3xYn4oub4YltHqmiJbXy3TQ4JroSxVhW2y9/XHjcPUDSQ8okdFYWC5siMkNekmu1bmvW8F8l40hzOazC5qRs1kpa5Ef2STyNqoKDoDEgUbBO7CsQ/HUeXyaxcpZpUzDG4WLWBTgLRHM2cA6Wv3MWFc5ee0S0oaaCHTflJXSTZsXf5Y6lhimQxyRmmWmsiz2vV11bDfA3w8jRZdGly8mWh1aVeRmKAACwyldSlm1UxIHlIA9SMsElkhkdKtKdtzQ03sPKSB33B2xFwQyGYzGXUcrM5gKuwVyJVO37Y1duxxZ8p4+ZAPtEQI/vRNZ+ZhYWB/hZjigQQ5lYwVCUpLslMWILCwwe6Pmqh3749k4yRGsj2vM+7AYkFDuDpGnda7dyp6YYkavwvxpk8x7k6Bumhzoez08rUT9LwbvGJZnhRmQeZWYAjWR5d7UmiSD8rvp9H+XJw8czLmRNTWyq+pNRA2ZCCgAoAG/rjVTxbNWPBGB02+WKBw3x9mQ2mSESrpDF18jDfe1a0OxFUw6N6bWTK+NMq5oycthpGmUFDbCwN9j0IsGtsGZoyVPr+YwqOOlexfrjrBHHMGE5HfbHeGxCPlgEa9cCPFTf93akhk3FiZQyV6sGZf0s77A4MaT6/nit+MeLqjZaBtAE8tsXYAKkf3rHzbWdIUE1RYb4CDwnwDkZ4UmmyEUUkg1NGGalJ3oAaQPkAOuFg3wTjEmYj5hjCAswUalOwZlBtWIPS7BrfCwV8sNm9K6FWPcHzWxZLNPuQK1UDRBoEdMRJ8xqJZjqLe9ZO59b/AFxM4dkvtDUxOrUGY2otSSWskXZJFH1PQ4WYyYMjJHAyFNSyB316AD716V0kAVfx+ODSyf0rAYC76dRjJjIKqysF06F1IbNnfT2A3BIwK8H5eJsw8uY1CGJSzMoJp28sQFECyx7kDY74CqpYUBYAMoGr3R+IbnfYLY6+UYN8DzUEMEsjO4kcmIx8tWR0pCBZ2El2dx0F2D1DWZdbcM5mXzZBXLqinlqpVtKhA5GsqxG2xu2BvDfszGYOXkM0jSkS0p5rMopAWAOo9DXXuTip8H8TkJLKU0s7mUxgVHHflRVQVVgA33N9axA/pbOZ3NLl49MbSCl00lIoZiXINDayT1IA64kWtVz3i/K5dWZ5lYA0wQ6tJBo2xYKCPS79AcEclx1ZlR4nBV1Di45ANJqtyKB36XeMe8T+Fjww5eXfNNpDFyPu0dGugp/DuN2snfpeNny+ZjdELEgsoJADUCVBoX6dMTVSEn9WU/JTgZ4uDPkcwFdlPLvyKQxAIYqrXsSBV9r3wRQR9gx+F/7thnimUEmXmjRTqkjdRqcabKEDV5rq+uIML8McfnR2RAA7KY9QiRitp5SijRpbUot7OxJrbGueBHSTJrIYhBLK7mUKxMRdWKMaLnRqq9hXzxjEa3nX1xKojIEkRoj7siNtuhFm/wD2xdvZn4pgy2VXLyossplJjC6K0vppbb8V2aA6Y1qNOZmU7g2O2o9PVT6VjziLA5aerB5UnQ23uN0Wtz8O+PIeIo6LarElm1bUroelKNNHe+ho9sVfxrxiSObJwwSsv2gyW8ZogAIq6u6gFiSdqoG8ZVlnGVzEeZSdUZyiWGAABRW0eYIAVUG0s7nrjiTjUDq0WYVWo6jNo1TltwY43vyxg9NXp0wU4vwgRxvLJNI7Oy8w6zZHMUv62fMb7YCloolkabWk5j1IhWlZmKlg5IsWuoqR+eNsiOQ47BFyycw7CFvKrRsbUkAqVKaAdN+arqh2GHeN+L2dEVGjVUL6OUpVhGz6zGypJaqb3U7bUO+IPD24fIhE0UkTm6kWR3+VCyCf9NbYezeW4VEvkzJzBF7IJEckkAadaaPLuSDV317YAp4T8dzCdINY+zy5kBomReSIpWKuragXUiwwpio3GNhzXgWE7wE5fagqi4/h92dhXoCBt0x81HKs/NaGOV4VvUwQnQK2MhUUD1x9F+z3jOZnycDTRqBywt6jrOkadTIw/FV/XE0BuLcPmgNzRO8YF8yMFxsdyVA1ISBuar44htlo3jDPGJVIuii6TvZUKSwsUCeh2vGqjAniPhmCW7TSx6smxJ9W7N/qBGIeTL89lmWRDL5Y9kAKlCCTYFeUb7ijfbbElpGWJjGvMYagFC2DRpgUUEkbbUMGOLeA5geplj3LGN3Rh0O8WorIe4ojvt0wO4pEJdUYeaKUsL0x6m6hrePUNW/WwOmDWa64TlNSvzZAwAIIlRkrVuqhStHa1IN+6NsQM9l0ndYiVmbVrMbxkIsWsNu2kBWVUK1qA2FjBKJ6TlkyFrAI1BHbsWK6rXtsKI+OGM+66WeOcK42Vml3sHdS34bpgd78x9cQOQZqbXGctmVhiU6DGjDSwG9RoysoNbggDaxeD+Q8Y5ge+iyKCFJ0sjAm92FMqqNr+Y9cV5JVK6nmMm1gagVUr5SyEWq9Pdvc4mZOB2ZH5sxIUgMdKggkWH06QQCL3F+Ub98WkXbI+I4pFBa4zVkOOn+oWp/O8E45lYWpBHqDeM7hdwSWkjFEHRqQHpuNhQFG+pJ/LDkWZUUyuISbAKM291e2wHm36HFrPi0PGHe0zjiZnPOiozLl15bEKT0fzM3YIHKrZrcHF7Xxk6gkNHKEW2+AHU61JX0FED6dMVLw/noY+F5vnqednEmndjoI84blreq72BArq2LUkXL2XZZP6NgZNwVI3Wtwza6G/wCMub72MLEv2fMkfDMopeO+SpOlhVkaj362d/jeFgy+YMhxmSB9cTNEen3baSR6FtycPZbMySuz3IxCOC9MxawQoci9W5A3/hiJlcuCNR3GoLpBpjfoaIHz/TFt4dw0zrKrzvlkh00qKWADM6iwGUk2t3Vb/HErarzcEm1ELFK4B2YRPRHqNsXTgOVjh4VmRImZ5sjFVhZtCXQVH0EhnIuyQO1Yk5HwdH5CZZJVUh6bLKNYVtVW85HmvTuOg+GO18ARLJvM4VoyhUQw/wBzST5pT5qF6gOu+FIAPwdpJrbXAgYClo2aoHTqoGlO53JPxOC3howZTiEDnVTXGzMdRBkXSHN9PMwv4E4ML4Pyyow5mZViWoBYELE+YdEYqpJ2J6DoO2PMz7OoW1anzR0oCblj36mh9x2I6/EYhmIPijxQy52dCBI0bFVWTdRROnSARVDS4I7m98XzwHx1s7k0kZrkUmOSxZLKBRYnuVIJ+N4znx7wKKAZWVGYvKHGokeYR6EjvSqj3OwA3JFnEn2P8UYTTQEf1qCQVZbUjaSKG4BVj/yjDecXGvfZT11FT8K/jh6PI2N5JPjRUfuXA5IyTuHuv7p3/M48GWN7oxv4gX/P8MRpI4h4Wyssbq8f9YNLMAqub6/eBdVn1vA3hXgjh+WZXSM60FKzTMSo33G+2x64lDK10gUn9qY7nr0w6mRoatMY+Rv949MKghGsddU+rn994pfj3wpLNmMrLlzGqxB+b98Qx1FdgKOrp074sbCj06/s2PmK6DEjkakIchQ1r033HUeho2DvWBGQ5HhuZWQSySZWQaWpOcjubDI1QkXVk2CNtOIvB5klzMkaQpIRIwjmmt3JUMwUE7KlABQBXQdTeDvF/ZfmYmkk4fnHkaW+aj0jOpvUeYBTb9qB3xUU4PyIJkzBJl1BE5UiuFJXYSMDa1yqHQ3eNcayn8I8RSZPMPm/s8R8hVo0JiJLEHmLpUhSAAGoAEXtd4qXEeIc+eaYKE5jtJoG4XUS1XQur61jwLy28kq+h1E38bGnpeLX4e8FxZyPmPnMtlSv3ZViPMNIKuAzKRs1fHTi9Ab4T8S5mG8rlo43fMtpDU3NUsvL8hDAXW/mBA3PrixNmGyvFIVy0rZmdHGpVfUXNHmJqNL7uoG+4vbEbivhaHhyNLBxOGaYroUIqagH8j8srKxVtJPmrYXRGKv4Yzqw5zLyKpcrKraaC3R6A2T0wH1aM0vYj647WYHoRit8A4680avyOWDe3MWx9DvR9cHkks3f5MP1xg3EkN/NYH8S4BBOwaSJGI21VT/ABhvXwxNRcdj44tZVOXwCjEffSADqAqb7Ub1KV3HooPxx2fZ7ljetpXuushHQk/hA/kD0xaiMcGL0P54Rap59luRMnMMSs2/vazd9z95v9cEv+wuUofdICK3A9O1MWFVtg622PQcEAsj4Niha1Iq708qGq/ugiLVXTv2w4fCMBBtVOqxYjiU7m9isYNj1+JwZJ9MdX/NYADxPwJk8wmiSIaSwYhDoFjoDoq17lehO5x5nPA2UeJ4hGsepNGpFXUt91JU+b44PNhXinKl5X2OcMVaMLMe7NI1k9LNEDt2AGFi7LhY1dR8ecLzZVl6hFbWdPW+gr60KxfeA5FRC7JJC8kyxJo16V1K4bbfmElWDABaq97xVstkjF554nMaFNmTlFhrXY9a770cc5Xi0sGsxjyCytPvGxFBw1CyCOlHbGW2g5MvF732RHu95pHa+m4VCLH93bEmPi5YlHny3oyrDNf7wf0wH8Kcby2b5j5nLRGZQpY6SwcUQzrGRoG/UAdWvFtymekVhy8pogH4w0AY7e6sasCu+1k7DteMtAHEfEkamnzVAdFGSmIUEbdXWzVbkDp0x1w3xLDJ/U5zUehH2RwCN794uNhvsPW8CvGuTnE0UrZhkaYBAuorVHQoCxkgkDfrv6jpix8ZijTJFYEMhSluVjbsGC08btTMWIvbaxRusVAXx6FfIQmjI0AZ0mRdMRVnXYEWr+Wr6EE+tjBj2XZARZPW40yTtrPvA6aHLBKiyKBbr+LFD4uV+zrBzpgOZTijy5Ge2YoA2gBGuiQSbxpnhbj5zkZoCPlERlVN7afIRe/QV9MNMWdMwB0Y1ddGN/PW94dOaUfiY/QDp9TjKvaF43zOWnEGXqOlV2k0qzMTZoagQAOnS7GLN7NuPtnMrzMwturlOYAEVgAGDGhQbdhttt8cJFq3LxFPif9QP5Y6jzvpG5v0+f5YitPlwdLcuu3mJN3+yB+/AvxS8cmSzMeXj1StCwQIhsk7eU9b/AFxAanzRHlvSetbdPiLvEKTMkDZ2o3VXRPT8/jvjMuF58cPysOZOXVswjsgZrjYbtqEoAOoUpAsAjViz+FfbEuZkMWYiSDYsrLINBoWVYvWk1uCPTFgssczkUTM4PUVfr3Ir9MAPFvhOd4n+yZYO0ta9bIrbUVZTtbLbLuejfDFty3HuYpaKpVFA6JUPXoDpO3rvh7+kzufNX4h1PxxOlfO3EPAnEYVLS5SVUHVqBA3rcre2HOJezjORQpmAizQOAeZHZ09dnVgGWjtZFY385kMrGKazW6tZHxBQ71v2xWYkbLya4ZKJBtTZRl7Agkhh6EbgY1WYxvLeEcy5AVBvuN/1/ji4+H/Y/mNaSzSBY+qmNS5uttS9vli9DgkMwLZZVjk3LZYt5W6G4W7D6V8Bhvh8bRsxUsjdG6ijVG16X8xiXSCvh/wBFl3WRneSRQRZ8qkH+8n4qs9bxZQmn8JK/s9vjQ/hgHl+IrsdbBj1Xy6G/PdcE8vnI7/rKJF0W/8AbEUYjcEWOmFeIKomq18rfDofnj2XMgDS5KX0YGvyJ6YMxOBw4DiPEgCgWSAOp3J+Z74cDYuazHZGOGi9Nse6sd3ihg7dQB/Pzx2G9MOY50YQrhq6/THVbf74W/8AJ/hWEv0wHQGFjxmrCxUfJmb4fJHHIZFolehmTWKINshYuR8OuB/EMm1x2AA/uG1I3Io7E11GxrBh/EjZcLF9niUbMy0CxBOqmclibHbteIWb46JVKvECKqEWByhfRCFA0+95a6tfXEbGCmXQo8DfZtJAiNPLJJp1BppAG0ojHbTRsDYHqb1leLv9nU5d0inkoySaeai0CKiQml7N5gSNRB36VHwhk8lmIl5rzQyIWi2jLqwY6gVOhvvO3rsNsTFysiZqTlxTLlNgpnZUJpQNR5jKd2s/IjBcTM7mc0TFzc4WkSQSq4gjpSNQGlCKDWTvv2xI8Ucf5sEaPIVKeaV1VdchUDSVTZE8zamPQUponbELiMgYqVky48vfMxbG/gxr9cQcoyJKTP8AZp4XRkdFzUWveiChJABBAPUYJuh3iRDyYWBcRxlF0vpNUoTUGVQb8psMO+xO+CmRg5eWlzKzlUMul49xS7iN/L5iCTWqqs12OJXifxBlpBAmVhjRUfnSvI6Su/LAVVdUYkmzspbevnireJ5pZQskgALbgaUUhTZTyKNh33vfAdcb43lJqHJltNuaspGqzvaPdL6VWNe4TkYFijAy5nVVURlugUABSAbBJ6k9cfP97g13vF+9lM6ucwko1qoWQBiNtypChmCjqNvhhuLjWf6eQDeJVrta9f8Al6fTEKbxqqOq6o6Yf3unWyWHu0aFEG7vscdLHFoBRFFdtEI/I0f34pXtUlyyRoXDfaSrCLQUBC3TcwBQNN3R63dbYy0HeP8AN5jNS2KdTLfLV1dFKrXmYICpKksb7OPQYo83D9L0wFXfW7F+nXfB3i3F2zUYmhRYkgSOIwK3Q0bdVAFq1bnc+TfAAT3uaH8fr0xthoXs2y7nMNPHEiRohjpaAZm6A3ZOkWbO1kY0OTOyltVla2Gnb89v5rGceBZvsQMjFJROi3Gw8o3sEMCfNRrpjR4848iB4Ej0MDtW+2xBuro30xnVw5BNPd6owT1vTv6XtZxNkhMmzPEPWh9DVf7YE/0VKaYNCti71CgOxoXY3+m2JeWyCMP67zEAnQBpb4od7HUYjSNn+ANCodZFYA7UArD5UTviTBm0mpcwNLDZZxtddpPQ/Hp8sKfI5dyQHbmVd6NQvpsdIH5NgXmcpyn06mYGiCUKj5WT1HpWCJ3EuGvGaNAn3a6N9euIyZiS/wAIqrGkauvys/PevhiZkeKPEuh1MkR6rZsD/wAM+n7Pb1GHM1wa1EkLGSK+leZT08w2J7/EfHFDuRzEp91o2AIBDMp/I31/PE+HME2OZGa6oF3Hw6m/piuJasTq0nrYAPTtRG1+oxKGeikou0wboSmla9KHp8heIDmXybIRodgO6MLG/wDdsgr/ADtgjDIx7n4ggH92A8EqbFiWrcPZNb9Gomu2J3KRnV2QMR7rel/oR8cGdEFfHanDKk32w6mCHAce45BwhjVR1jkx+m2Ose4qOQMLHuFgPjk5J5Wd0Usurdq6X0vCfRQHda2+XXDJzJRaRnG9khiP0BwQfw26wc+RigOki0O+r9TXXa8RtBbPMCaY6W3K2dJPxXofqMTuAqGlOlUBN1YoD1ofwwPlyJ2ZLZD0IutuoJIG+Dnhrg0hdWVo7YdGLAiyV/uH0PS8VMHM7lNOnzEkg79tiNq7DA1ci886Qo4jL61LN7mnQWNk9qHz2wez0QCRlniViFIt/IVYBgR93r1bjrQGBebikQfaIswimIlvuTbdAh9+h0foRRF4KGCL7FnPviZqClXhatSMAQyEgXa7au1nfC8R8dlz8gZftEhVSafzaF2P4dggq+m3qceJxYvLJJPciy0NcoOshTpUjSQnl2BUbAXW+O+HZNFUZqJZqWQKQAAgs0yh9Yf3TYsdxviAjmfBuV5QeLMsVIFSWjKzb2OWAJEHqSNulHEP2eTGLiAjb8atGQKO48wo0e64d45wQLFHmlReVIxEYlC63o7mkIsLW/xI9cD/AA6Gi4lly0dEShtA2FXvpO40gXvvgNjyu5A5JPcjzDvvsdt9sVH2p+HWleKbLoXIRlaJI6IRWvXSk3TPpP0xZvE3jtsplDJHEOYWEaanDAMbNsoAOygmjV0MY3xnxJmc1JzZ5md6oV5Qou6VVoAXhmfa7qzeB/Ds7VvoWaRo2VozqBSCRgxatgC42+IxWZ9MY0sCG6EDvWxon4+uLF4L8WTQTRZZnGhnNNvqR5VVDbb3VBa7G99sC/GfC2hzMwYg6ZXBAvayJFJNVTB9vkcEO8Ly87RloJVSMGtLrdHYnSKNDf1xq/BOBNLBEI5tQCrZ1nUX3ZrQHymyfSttsYpwt2VXKk022xO9XvQw7rUGzWobg979b63iyrmt/wAj4ZeI3zqPQjQL+hvBD7O6jeRj6BUH7tyfnimezPxac5A0LyMJYtuo1NH0DA1ZKm1J69Di9QKAANTNW1sbPzJoYypRoDYDEnuar47itjjp4lI0OLB7E/lhCMXdkn4kmr9PhtiQgGIAWc4doP3ZAB/C0nU/AsbGIeUzTROWhOg3TBhYNbebp+fUVi1MgOx74D8V4IrbotPQ31GiB2Pb5HtgHjlosx7gWOXclL2Y9yPX51gDOhilAZQD3Vxv81I6/PDaxnUeuoH5MhH7qOC8XGUkUR5sV6S+h+NDb59D3xUeZXOFQNCCQDusgsdrKk3ddP3YJ5LNddKk7f3tj8rAG3yGBOeysmVIZCXRuhHcWDuaIBrp2P1xNPHY2G5IY2BrU1fbVW/yo4RR5Bd1Y/dh4flgZBxFQAHdAasBdXpXQkk4kR8QQkAar9aavzO2DKbjsYiidv7p29SN/lWOZ55QLjjQn9uQqPjuEb92CanYWGoJCQNQAPcA2PoaH7sO40y9wseYWA+Ns5y3deUrLq2IdgdydjsNh+eCUvGZ4NcDNr5b6LBDbKTsNQ3Umu3TBHxPlY+UkcUSKwJYBCL015i3c/U4r3CZHWRGjQFydMZboGPRhe1gevTBtY+PeEWRI5IXYuV1Sq5C2xINogFKouqJwIbxJIp1IwJOxDoCQLsEMAAbJPYfxwQzHA5l1Pmi8lrqZkCtY7guWGk+lg/DATM5Fo7sULo7qSD6HT8CL+N4I8SUuZJXVWAGkjS2kalKqRpNLRqhdWBtjiCVo9QQgahTeVTYu63B7jBLgeYiaWNJVIjbZtLkBm/CWO2lb274K8Y8KZeJDNFOgT8KyOPPXXbrubFH0wqqxJIxABJpPd2Aqzfp3OJMUR18qwrhqKEimO3/ABLq9uhNbbUcGeHcCjzOTmzLS8t0YIIVRdG+kLfffUa+Rx14ggK5ZFkC84ZiSOelUHVHVEUBeoPf+nAQs1x+MxxxvBGGiJKvzJL3NsChJTc72oG+CPhDJyZrNRvpblpqJezpsAEj06Gwu17Yc8OeKsrBHy8zlFmo2HRlV6JshrG+/T0GJnh7xVlIc0ZvNGix8pEEY1MSdRd2LAWu6jezWIDHj+OBckqSSNqZtUde7aKRfqferGV4vHtLzEUyZbMQNcb8wURTA2Ltb9VOKlkckZmVEZQ7usYVibJc0D7p8o2sk99rw6NMrGRbFlBUjYtvZuqHfpuR02wW4/4snzUzStURYAFYiVB0jSC2/nNdz8sEf+yOciuDksQdJmKKegYVbutAqzfg+N9MVVlOoqOxI/WsUP5bMDUeYzAHuqhjfyJXbr0Ix5KLagbs0DRF70NuoxHOH8vIRTKSrKbBBog9QQeowB3whnmyXEozpEhWUwMqsfMCxjatt/UfIY+hlB7j4/D88YR7PeCsHGbd9GkkRbEljurPfTYWBfU36Y0fnOTqUyknfyiSiR8yR26AAbHGdXFxEoG5KgepYD+OF/SMf/3FuugYEj5gYph4hKRbtKRf46G/btffDkeUmdidDbDc6QSx+BA3PfBVsHG4aP3gNC9lP5gAb4Q4zEx0gsdtjpIXf51+uAsEMhvyvvuoI03+1uAQexX9DiUHOwfUoI6saIv1I7j0OAc426uFK1rHfT7y+moHr0IvAkAMBR2+ljffbBa5OgBZdNhlIo/nXffEbNcGlc2I6b/EPNfWwOg+OIO8jxV4KUjXEdip7D9j/wBPQ4dzXBA683KnXGesZ2I9dP8A6T9D2wLllZGKOriuwXrv2Pf8sO5PP8ttUTFD0IYbnps4OKkcRSkKArE6TuCTY+AvpQ9cEMhxiZhRDOBsWK7j03sD9cTo5Ys0djyswNzsPN/6h+owPmE0LgElSPTdW9SAdv0B2wBiLPueiFhX1+Yv67XgjFqI6/mMCOG8fEh0lW1j0qz8QCdvlvgsmabb7si+tnf51WCJCAj5YdGGFmY/hrfpd2PpjpQet/w/P1wZPjCx4px5jSPkTif9ZP8ATBbwz72S/wA1v3Y9wsG0nxf/AGd/n/HFP/8ApU/xN+7CwsRNR06fz64dn6x/5YwsLFFo8J/2fNf5+U/81sOe0L/5hmf81f8Ay8LCxGlbn90fPDw/szf56f8AS+FhY0zjriHvxf5C/wAcMZb/APYv8ce4WIutezv9lT/Ni/fjH0976n+OFhYmdLpsdMOZLt/iH7xhYWKjYfAn9ii/zJf+t8XfI+79RhYWMNYly/1p+X8cMZn3F/xr+/CwsBN4j2/xj+GHk98/Nf44WFgOsx75/nthrL/z+ZwsLAAfFv8AWx/Nv4YjcR/rW/wp/wBOFhYuJ9ms30h/zF/eMWvxf/Z/9Q/dhYWLpvas5H+1Rfz2OL1l/dXCwsE+Rw9R8z+7HkXU/TCwsMQ9hYWFis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media.eyeblast.org/thumbs/46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7200"/>
            <a:ext cx="3946068" cy="2209800"/>
          </a:xfrm>
          <a:prstGeom prst="rect">
            <a:avLst/>
          </a:prstGeom>
          <a:noFill/>
        </p:spPr>
      </p:pic>
      <p:pic>
        <p:nvPicPr>
          <p:cNvPr id="1034" name="Picture 10" descr="http://www.holocaustresearchproject.org/holoprelude/images/Hitler%20&amp;%20Hindenbu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3776000" cy="3048000"/>
          </a:xfrm>
          <a:prstGeom prst="rect">
            <a:avLst/>
          </a:prstGeom>
          <a:noFill/>
        </p:spPr>
      </p:pic>
      <p:pic>
        <p:nvPicPr>
          <p:cNvPr id="1036" name="Picture 12" descr="http://img.dailymail.co.uk/i/pix/2007/09_02/hitlerkidsG1010_468x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971800"/>
            <a:ext cx="4457700" cy="3276600"/>
          </a:xfrm>
          <a:prstGeom prst="rect">
            <a:avLst/>
          </a:prstGeom>
          <a:noFill/>
        </p:spPr>
      </p:pic>
      <p:pic>
        <p:nvPicPr>
          <p:cNvPr id="1039" name="Picture 15" descr="http://www.ilholocaustmuseum.org/filebin/images/ThisMonth/book_burn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399"/>
            <a:ext cx="4038600" cy="3045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(S) </a:t>
            </a:r>
            <a:r>
              <a:rPr lang="en-US" sz="3200" b="1" dirty="0" smtClean="0"/>
              <a:t>Collapse of traditions = apathy, loss</a:t>
            </a:r>
          </a:p>
          <a:p>
            <a:pPr lvl="1"/>
            <a:r>
              <a:rPr lang="en-US" sz="2800" b="1" dirty="0" smtClean="0">
                <a:solidFill>
                  <a:schemeClr val="tx1"/>
                </a:solidFill>
              </a:rPr>
              <a:t>WW1 humiliation = anger</a:t>
            </a:r>
          </a:p>
          <a:p>
            <a:pPr lvl="1"/>
            <a:r>
              <a:rPr lang="en-US" sz="2800" b="1" dirty="0" smtClean="0">
                <a:solidFill>
                  <a:schemeClr val="tx1"/>
                </a:solidFill>
              </a:rPr>
              <a:t>Foreign occupation = anger</a:t>
            </a:r>
            <a:endParaRPr lang="en-US" sz="30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(P) </a:t>
            </a:r>
            <a:r>
              <a:rPr lang="en-US" sz="3200" b="1" dirty="0" smtClean="0">
                <a:solidFill>
                  <a:srgbClr val="FFFF00"/>
                </a:solidFill>
              </a:rPr>
              <a:t>Poor political leadership = confusion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(R) </a:t>
            </a:r>
            <a:r>
              <a:rPr lang="en-US" sz="3200" b="1" dirty="0" smtClean="0"/>
              <a:t>Church had no answers = no hope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( I ) </a:t>
            </a:r>
            <a:r>
              <a:rPr lang="en-US" sz="3200" b="1" dirty="0" smtClean="0">
                <a:solidFill>
                  <a:srgbClr val="FFFF00"/>
                </a:solidFill>
              </a:rPr>
              <a:t>Intellectual “outsiders” arise = Hitler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(T) </a:t>
            </a:r>
            <a:r>
              <a:rPr lang="en-US" sz="3200" b="1" dirty="0" smtClean="0"/>
              <a:t>Mass media use = propaganda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(E) </a:t>
            </a:r>
            <a:r>
              <a:rPr lang="en-US" sz="3200" b="1" dirty="0" smtClean="0">
                <a:solidFill>
                  <a:srgbClr val="FFFF00"/>
                </a:solidFill>
              </a:rPr>
              <a:t>Economic stress = desperation</a:t>
            </a:r>
          </a:p>
          <a:p>
            <a:pPr lvl="1"/>
            <a:r>
              <a:rPr lang="en-US" sz="3000" b="1" dirty="0" smtClean="0">
                <a:solidFill>
                  <a:srgbClr val="FFFF00"/>
                </a:solidFill>
              </a:rPr>
              <a:t>Reparations + Hyper-inflation + Ū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b="1" smtClean="0"/>
              <a:t>How can this happen?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smtClean="0"/>
              <a:t>Hitler is the "dark Spot" in German history</a:t>
            </a:r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24578" name="Picture 2" descr="C:\Documents and Settings\Administrator\My Documents\R's Pictures\Atlantic B\Berlin Lost Democracy M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95400"/>
            <a:ext cx="6964070" cy="5223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My Documents\Atlantic B\Berlin Br Tor3.JPG"/>
          <p:cNvPicPr>
            <a:picLocks noChangeAspect="1" noChangeArrowheads="1"/>
          </p:cNvPicPr>
          <p:nvPr/>
        </p:nvPicPr>
        <p:blipFill>
          <a:blip r:embed="rId2" cstate="print"/>
          <a:srcRect t="8088" r="12132" b="7353"/>
          <a:stretch>
            <a:fillRect/>
          </a:stretch>
        </p:blipFill>
        <p:spPr bwMode="auto">
          <a:xfrm>
            <a:off x="228600" y="381000"/>
            <a:ext cx="5337504" cy="38523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74638"/>
            <a:ext cx="5181600" cy="124936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Brandenburg Gate - Berlin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451274"/>
            <a:ext cx="4296226" cy="405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334000" cy="502920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Born 4/20/1889, Austria</a:t>
            </a:r>
          </a:p>
          <a:p>
            <a:r>
              <a:rPr lang="en-US" sz="3200" b="1" dirty="0" smtClean="0"/>
              <a:t>HS drop-out</a:t>
            </a:r>
          </a:p>
          <a:p>
            <a:r>
              <a:rPr lang="en-US" sz="3200" b="1" dirty="0" smtClean="0"/>
              <a:t>Failed art student</a:t>
            </a:r>
          </a:p>
          <a:p>
            <a:r>
              <a:rPr lang="en-US" sz="3200" b="1" dirty="0" smtClean="0"/>
              <a:t>No trade or career</a:t>
            </a:r>
          </a:p>
          <a:p>
            <a:r>
              <a:rPr lang="en-US" sz="3200" b="1" dirty="0" smtClean="0"/>
              <a:t>Lived off relatives $$</a:t>
            </a:r>
          </a:p>
          <a:p>
            <a:r>
              <a:rPr lang="en-US" sz="3200" b="1" dirty="0" smtClean="0"/>
              <a:t>WW1 vet</a:t>
            </a:r>
          </a:p>
          <a:p>
            <a:r>
              <a:rPr lang="en-US" sz="3200" b="1" dirty="0" smtClean="0"/>
              <a:t>No real friends</a:t>
            </a:r>
          </a:p>
          <a:p>
            <a:r>
              <a:rPr lang="en-US" sz="3200" b="1" dirty="0" smtClean="0"/>
              <a:t>Adapted ideas of others</a:t>
            </a:r>
          </a:p>
          <a:p>
            <a:r>
              <a:rPr lang="en-US" sz="3200" b="1" dirty="0" smtClean="0"/>
              <a:t>Failed revolutionary</a:t>
            </a:r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b="1" smtClean="0"/>
              <a:t>Adolf Hitler: Who is this guy?</a:t>
            </a:r>
            <a:endParaRPr lang="en-US" b="1" dirty="0"/>
          </a:p>
        </p:txBody>
      </p:sp>
      <p:pic>
        <p:nvPicPr>
          <p:cNvPr id="3078" name="Picture 6" descr="http://ehgazette.blogs.brynmawr.edu/files/2010/01/adolf-hit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524000"/>
            <a:ext cx="3000375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t2.gstatic.com/images?q=tbn:ANd9GcSluVaLfdYrPY41ulWt7RZ7CpgqJbpvFi0mD7G-yw9-woLjDND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675" y="3360562"/>
            <a:ext cx="1914525" cy="239077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7239000" cy="5410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Johann G. Fichte (early 1800s)</a:t>
            </a:r>
          </a:p>
          <a:p>
            <a:pPr lvl="1"/>
            <a:r>
              <a:rPr lang="en-US" sz="2800" b="1" dirty="0" smtClean="0">
                <a:solidFill>
                  <a:srgbClr val="FFFF00"/>
                </a:solidFill>
              </a:rPr>
              <a:t>Germanic superiority</a:t>
            </a:r>
          </a:p>
          <a:p>
            <a:r>
              <a:rPr lang="en-US" sz="2800" b="1" dirty="0" smtClean="0"/>
              <a:t>Georg WF Hegel (mid-1800s)</a:t>
            </a:r>
          </a:p>
          <a:p>
            <a:pPr lvl="1"/>
            <a:r>
              <a:rPr lang="en-US" sz="2800" b="1" dirty="0" smtClean="0">
                <a:solidFill>
                  <a:schemeClr val="tx1"/>
                </a:solidFill>
              </a:rPr>
              <a:t>State is #1, people serve the State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Heinrich von Treitschke (late 1800s)</a:t>
            </a:r>
          </a:p>
          <a:p>
            <a:pPr lvl="1"/>
            <a:r>
              <a:rPr lang="en-US" sz="2800" b="1" dirty="0" smtClean="0">
                <a:solidFill>
                  <a:srgbClr val="FFFF00"/>
                </a:solidFill>
              </a:rPr>
              <a:t>Obedience to the State</a:t>
            </a:r>
          </a:p>
          <a:p>
            <a:pPr lvl="1"/>
            <a:r>
              <a:rPr lang="en-US" sz="2800" b="1" dirty="0" smtClean="0">
                <a:solidFill>
                  <a:srgbClr val="FFFF00"/>
                </a:solidFill>
              </a:rPr>
              <a:t>War is Man at his finest</a:t>
            </a:r>
          </a:p>
          <a:p>
            <a:r>
              <a:rPr lang="en-US" sz="2800" b="1" dirty="0" smtClean="0"/>
              <a:t>Friedrich Nietzsche</a:t>
            </a:r>
          </a:p>
          <a:p>
            <a:pPr lvl="1"/>
            <a:r>
              <a:rPr lang="en-US" sz="2800" b="1" dirty="0" smtClean="0">
                <a:solidFill>
                  <a:schemeClr val="tx1"/>
                </a:solidFill>
              </a:rPr>
              <a:t>Struggle = Life 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Übermensch</a:t>
            </a:r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Richard Wagner</a:t>
            </a:r>
          </a:p>
          <a:p>
            <a:pPr lvl="1"/>
            <a:r>
              <a:rPr lang="en-US" sz="2800" b="1" dirty="0" smtClean="0">
                <a:solidFill>
                  <a:srgbClr val="FFFF00"/>
                </a:solidFill>
              </a:rPr>
              <a:t>Anti-Semitic / German Romanticism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b="1" smtClean="0"/>
              <a:t>Whose ideas influenced Hitler?</a:t>
            </a:r>
            <a:endParaRPr lang="en-US" b="1" dirty="0"/>
          </a:p>
        </p:txBody>
      </p:sp>
      <p:pic>
        <p:nvPicPr>
          <p:cNvPr id="2050" name="Picture 2" descr="http://www.philosophybasics.com/photos/fich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914400"/>
            <a:ext cx="1524000" cy="2166731"/>
          </a:xfrm>
          <a:prstGeom prst="rect">
            <a:avLst/>
          </a:prstGeom>
          <a:noFill/>
        </p:spPr>
      </p:pic>
      <p:pic>
        <p:nvPicPr>
          <p:cNvPr id="2052" name="Picture 4" descr="http://t3.gstatic.com/images?q=tbn:ANd9GcRrP7WNw0_sA5_ul6B0pDsKwoCSA5SoLr852esk4VLWJF1-Xyne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600200"/>
            <a:ext cx="1905000" cy="2409826"/>
          </a:xfrm>
          <a:prstGeom prst="rect">
            <a:avLst/>
          </a:prstGeom>
          <a:noFill/>
        </p:spPr>
      </p:pic>
      <p:pic>
        <p:nvPicPr>
          <p:cNvPr id="2054" name="Picture 6" descr="http://upload.wikimedia.org/wikipedia/commons/thumb/3/33/Heinrich_von_Treitschke.jpg/250px-Heinrich_von_Treitsch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438400"/>
            <a:ext cx="1970942" cy="2562225"/>
          </a:xfrm>
          <a:prstGeom prst="rect">
            <a:avLst/>
          </a:prstGeom>
          <a:noFill/>
        </p:spPr>
      </p:pic>
      <p:pic>
        <p:nvPicPr>
          <p:cNvPr id="2058" name="Picture 10" descr="http://www.vinylrevinyl.com/wp-content/uploads/2008/08/richard-wagn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2338" y="4164190"/>
            <a:ext cx="1838325" cy="258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79248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Struggle</a:t>
            </a:r>
            <a:r>
              <a:rPr lang="en-US" sz="3600" dirty="0" smtClean="0"/>
              <a:t> (Darwin)</a:t>
            </a:r>
          </a:p>
          <a:p>
            <a:pPr lvl="1"/>
            <a:r>
              <a:rPr lang="en-US" sz="3400" dirty="0" smtClean="0">
                <a:solidFill>
                  <a:schemeClr val="tx1"/>
                </a:solidFill>
              </a:rPr>
              <a:t>Competition / Force / Win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Race</a:t>
            </a:r>
            <a:r>
              <a:rPr lang="en-US" sz="3600" dirty="0" smtClean="0">
                <a:solidFill>
                  <a:srgbClr val="FFFF00"/>
                </a:solidFill>
              </a:rPr>
              <a:t> Theory (Social Darwinism)</a:t>
            </a:r>
          </a:p>
          <a:p>
            <a:pPr lvl="1"/>
            <a:r>
              <a:rPr lang="en-US" sz="3400" dirty="0" smtClean="0">
                <a:solidFill>
                  <a:srgbClr val="FFFF00"/>
                </a:solidFill>
              </a:rPr>
              <a:t>Aryan supremacy</a:t>
            </a:r>
          </a:p>
          <a:p>
            <a:pPr lvl="1"/>
            <a:r>
              <a:rPr lang="en-US" sz="3400" dirty="0" smtClean="0">
                <a:solidFill>
                  <a:srgbClr val="FFFF00"/>
                </a:solidFill>
              </a:rPr>
              <a:t>Racial Purity / the Volk = elite</a:t>
            </a:r>
          </a:p>
          <a:p>
            <a:pPr lvl="1"/>
            <a:r>
              <a:rPr lang="en-US" sz="3400" dirty="0" smtClean="0">
                <a:solidFill>
                  <a:srgbClr val="FFFF00"/>
                </a:solidFill>
              </a:rPr>
              <a:t>Anti-Semitism / anti-weak / anti-other</a:t>
            </a:r>
          </a:p>
          <a:p>
            <a:r>
              <a:rPr lang="en-US" sz="3600" b="1" dirty="0" smtClean="0"/>
              <a:t>Strong Leadership </a:t>
            </a:r>
            <a:r>
              <a:rPr lang="en-US" sz="3600" dirty="0" smtClean="0"/>
              <a:t>(Fascist)</a:t>
            </a:r>
          </a:p>
          <a:p>
            <a:pPr lvl="1"/>
            <a:r>
              <a:rPr lang="en-US" sz="3400" dirty="0" smtClean="0">
                <a:solidFill>
                  <a:schemeClr val="tx1"/>
                </a:solidFill>
              </a:rPr>
              <a:t>Anti-Democracy / Anti-Communist</a:t>
            </a:r>
          </a:p>
          <a:p>
            <a:pPr lvl="1"/>
            <a:r>
              <a:rPr lang="en-US" sz="3400" dirty="0" smtClean="0">
                <a:solidFill>
                  <a:schemeClr val="tx1"/>
                </a:solidFill>
              </a:rPr>
              <a:t>F</a:t>
            </a:r>
            <a:r>
              <a:rPr lang="hu-HU" sz="3400" dirty="0" smtClean="0">
                <a:solidFill>
                  <a:schemeClr val="tx1"/>
                </a:solidFill>
                <a:latin typeface="Arial"/>
                <a:cs typeface="Arial"/>
              </a:rPr>
              <a:t>ű</a:t>
            </a:r>
            <a:r>
              <a:rPr lang="en-US" sz="3400" dirty="0" err="1" smtClean="0">
                <a:solidFill>
                  <a:schemeClr val="tx1"/>
                </a:solidFill>
              </a:rPr>
              <a:t>hrer</a:t>
            </a:r>
            <a:r>
              <a:rPr lang="en-US" sz="3400" dirty="0" smtClean="0">
                <a:solidFill>
                  <a:schemeClr val="tx1"/>
                </a:solidFill>
              </a:rPr>
              <a:t> embodies the Volk</a:t>
            </a:r>
          </a:p>
          <a:p>
            <a:pPr lvl="1"/>
            <a:r>
              <a:rPr lang="en-US" sz="3400" dirty="0" smtClean="0">
                <a:solidFill>
                  <a:schemeClr val="tx1"/>
                </a:solidFill>
              </a:rPr>
              <a:t>Mission + Responsibility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6248400" cy="914400"/>
          </a:xfrm>
        </p:spPr>
        <p:txBody>
          <a:bodyPr>
            <a:normAutofit/>
          </a:bodyPr>
          <a:lstStyle/>
          <a:p>
            <a:r>
              <a:rPr b="1" smtClean="0"/>
              <a:t>What did Hitler believe?</a:t>
            </a:r>
            <a:endParaRPr lang="en-US" b="1" dirty="0"/>
          </a:p>
        </p:txBody>
      </p:sp>
      <p:pic>
        <p:nvPicPr>
          <p:cNvPr id="18434" name="Picture 2" descr="http://www.holocaustresearchproject.org/holoprelude/images/Original%20copy%20of%20Mein%20Kamp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6488" y="304800"/>
            <a:ext cx="1815087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t3.gstatic.com/images?q=tbn:ANd9GcSUnAztov-r7cPLkG83tUSqqCEdUKfnd41Ou19_vueX1SXeQg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831771"/>
            <a:ext cx="1905000" cy="2721429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Joined German Workers Party 1919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Led by early 1920s &gt; </a:t>
            </a:r>
            <a:r>
              <a:rPr lang="el-GR" sz="3200" dirty="0" smtClean="0">
                <a:solidFill>
                  <a:srgbClr val="FFFF00"/>
                </a:solidFill>
                <a:latin typeface="Arial"/>
                <a:cs typeface="Arial"/>
              </a:rPr>
              <a:t>Δ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 to </a:t>
            </a:r>
            <a:r>
              <a:rPr lang="en-US" sz="3200" dirty="0" smtClean="0">
                <a:solidFill>
                  <a:srgbClr val="FFFF00"/>
                </a:solidFill>
              </a:rPr>
              <a:t>NSDAP = “NAZI”</a:t>
            </a:r>
          </a:p>
          <a:p>
            <a:r>
              <a:rPr lang="en-US" sz="3200" dirty="0" smtClean="0">
                <a:solidFill>
                  <a:srgbClr val="FFFF99"/>
                </a:solidFill>
              </a:rPr>
              <a:t>Failed </a:t>
            </a:r>
            <a:r>
              <a:rPr lang="en-US" sz="3200" b="1" u="sng" dirty="0" smtClean="0">
                <a:solidFill>
                  <a:srgbClr val="FFFF99"/>
                </a:solidFill>
              </a:rPr>
              <a:t>Munich Putsch</a:t>
            </a:r>
            <a:r>
              <a:rPr lang="en-US" sz="3200" u="sng" dirty="0" smtClean="0">
                <a:solidFill>
                  <a:srgbClr val="FFFF99"/>
                </a:solidFill>
              </a:rPr>
              <a:t> 1923 </a:t>
            </a:r>
            <a:r>
              <a:rPr lang="en-US" sz="3200" dirty="0" smtClean="0">
                <a:solidFill>
                  <a:srgbClr val="FFFF99"/>
                </a:solidFill>
              </a:rPr>
              <a:t>= </a:t>
            </a:r>
            <a:r>
              <a:rPr lang="en-US" sz="3200" b="1" dirty="0" smtClean="0">
                <a:solidFill>
                  <a:srgbClr val="FFFF99"/>
                </a:solidFill>
              </a:rPr>
              <a:t>“prison”</a:t>
            </a:r>
          </a:p>
          <a:p>
            <a:r>
              <a:rPr lang="en-US" sz="3200" b="1" u="sng" dirty="0" smtClean="0">
                <a:solidFill>
                  <a:srgbClr val="FFFF00"/>
                </a:solidFill>
              </a:rPr>
              <a:t>Mein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Kampf</a:t>
            </a:r>
            <a:r>
              <a:rPr lang="en-US" sz="3200" b="1" u="sng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= Fame / $$</a:t>
            </a:r>
          </a:p>
          <a:p>
            <a:r>
              <a:rPr lang="en-US" sz="3200" dirty="0" smtClean="0">
                <a:solidFill>
                  <a:srgbClr val="99FF99"/>
                </a:solidFill>
              </a:rPr>
              <a:t>NAZI propaganda + SA Violence =  </a:t>
            </a:r>
            <a:r>
              <a:rPr lang="en-US" sz="3200" b="1" dirty="0" smtClean="0">
                <a:solidFill>
                  <a:srgbClr val="99FF99"/>
                </a:solidFill>
              </a:rPr>
              <a:t>Votes!</a:t>
            </a:r>
          </a:p>
          <a:p>
            <a:r>
              <a:rPr lang="en-US" sz="3200" b="1" dirty="0" smtClean="0"/>
              <a:t>Hitler 2</a:t>
            </a:r>
            <a:r>
              <a:rPr lang="en-US" sz="3200" b="1" baseline="30000" dirty="0" smtClean="0"/>
              <a:t>nd</a:t>
            </a:r>
            <a:r>
              <a:rPr lang="en-US" sz="3200" b="1" dirty="0" smtClean="0"/>
              <a:t> in ‘32 presidential vote </a:t>
            </a:r>
          </a:p>
          <a:p>
            <a:r>
              <a:rPr lang="en-US" sz="3200" b="1" dirty="0" smtClean="0"/>
              <a:t>NAZIs top party, but no majority</a:t>
            </a: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Coalition deal?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sz="3600" b="1" smtClean="0"/>
              <a:t>Hitler's Path to Dictatorship</a:t>
            </a:r>
            <a:r>
              <a:rPr lang="en-US" sz="3600" b="1" dirty="0" smtClean="0"/>
              <a:t>…</a:t>
            </a:r>
            <a:endParaRPr lang="en-US" sz="3600" b="1" dirty="0"/>
          </a:p>
        </p:txBody>
      </p:sp>
      <p:pic>
        <p:nvPicPr>
          <p:cNvPr id="19458" name="Picture 2" descr="http://t0.gstatic.com/images?q=tbn:ANd9GcQgMq2sxR2po_KF5lLAmmwoXpApBYoRt3L36dhrz8i-KNK66SDb1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28601"/>
            <a:ext cx="1447800" cy="1354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TLER´S FIRST SPEECH AS REICH CHANCELLOR-10 Feb 193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989" y="152400"/>
            <a:ext cx="8081211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96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Chancellor Hitler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4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Hindenburg = President, aging</a:t>
            </a:r>
          </a:p>
          <a:p>
            <a:r>
              <a:rPr lang="en-US" sz="3200" b="1" dirty="0" smtClean="0"/>
              <a:t>Von Papen = Chancellor, but.. </a:t>
            </a: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“No confidence” vote, No Army support</a:t>
            </a:r>
          </a:p>
          <a:p>
            <a:r>
              <a:rPr lang="en-US" sz="3200" b="1" u="sng" dirty="0" smtClean="0">
                <a:solidFill>
                  <a:srgbClr val="FFFF00"/>
                </a:solidFill>
              </a:rPr>
              <a:t>Hitler named Chancellor 1/30/1933</a:t>
            </a:r>
          </a:p>
          <a:p>
            <a:r>
              <a:rPr lang="en-US" sz="3200" b="1" u="sng" dirty="0" smtClean="0">
                <a:solidFill>
                  <a:srgbClr val="FFFF00"/>
                </a:solidFill>
              </a:rPr>
              <a:t>Reichstag Fire </a:t>
            </a:r>
            <a:r>
              <a:rPr lang="en-US" sz="3200" dirty="0" smtClean="0">
                <a:solidFill>
                  <a:srgbClr val="FFFF00"/>
                </a:solidFill>
              </a:rPr>
              <a:t>&gt; </a:t>
            </a:r>
            <a:r>
              <a:rPr lang="en-US" sz="3200" b="1" u="sng" dirty="0" smtClean="0">
                <a:solidFill>
                  <a:srgbClr val="FFFF00"/>
                </a:solidFill>
              </a:rPr>
              <a:t>Enabling Act </a:t>
            </a:r>
            <a:r>
              <a:rPr lang="en-US" sz="3200" dirty="0" smtClean="0">
                <a:solidFill>
                  <a:srgbClr val="FFFF00"/>
                </a:solidFill>
              </a:rPr>
              <a:t>= </a:t>
            </a:r>
            <a:r>
              <a:rPr lang="en-US" sz="3200" b="1" u="sng" dirty="0" smtClean="0">
                <a:solidFill>
                  <a:srgbClr val="FFFF00"/>
                </a:solidFill>
              </a:rPr>
              <a:t>Dictator</a:t>
            </a:r>
          </a:p>
          <a:p>
            <a:r>
              <a:rPr lang="en-US" sz="3200" b="1" u="sng" dirty="0" smtClean="0"/>
              <a:t>Blood Purge 1934 </a:t>
            </a:r>
            <a:r>
              <a:rPr lang="en-US" sz="3200" dirty="0" smtClean="0"/>
              <a:t>v. internal NAZI dissent</a:t>
            </a: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Ernst </a:t>
            </a:r>
            <a:r>
              <a:rPr lang="en-US" sz="3000" b="1" dirty="0" err="1" smtClean="0">
                <a:solidFill>
                  <a:schemeClr val="tx1"/>
                </a:solidFill>
              </a:rPr>
              <a:t>Röhm</a:t>
            </a:r>
            <a:r>
              <a:rPr lang="en-US" sz="3000" b="1" dirty="0" smtClean="0">
                <a:solidFill>
                  <a:schemeClr val="tx1"/>
                </a:solidFill>
              </a:rPr>
              <a:t> </a:t>
            </a:r>
            <a:r>
              <a:rPr lang="en-US" sz="3000" dirty="0" smtClean="0">
                <a:solidFill>
                  <a:schemeClr val="tx1"/>
                </a:solidFill>
              </a:rPr>
              <a:t>+ other SA leaders = dead!</a:t>
            </a: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Gestapo + SS </a:t>
            </a:r>
            <a:r>
              <a:rPr lang="en-US" sz="3000" dirty="0" smtClean="0">
                <a:solidFill>
                  <a:schemeClr val="tx1"/>
                </a:solidFill>
              </a:rPr>
              <a:t>(elite)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838200"/>
          </a:xfrm>
        </p:spPr>
        <p:txBody>
          <a:bodyPr>
            <a:normAutofit fontScale="90000"/>
          </a:bodyPr>
          <a:lstStyle/>
          <a:p>
            <a:r>
              <a:rPr sz="4400" b="1" smtClean="0"/>
              <a:t>Hitler's Path to Dictatorship…</a:t>
            </a:r>
            <a:endParaRPr lang="en-US" dirty="0"/>
          </a:p>
        </p:txBody>
      </p:sp>
      <p:pic>
        <p:nvPicPr>
          <p:cNvPr id="4" name="Picture 2" descr="http://t0.gstatic.com/images?q=tbn:ANd9GcQgMq2sxR2po_KF5lLAmmwoXpApBYoRt3L36dhrz8i-KNK66SDb1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28601"/>
            <a:ext cx="1447800" cy="1354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Documents and Settings\Administrator\My Documents\R's Pictures\Atlantic B\Berlin Reichsta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37" y="533400"/>
            <a:ext cx="5283032" cy="3962400"/>
          </a:xfrm>
          <a:prstGeom prst="rect">
            <a:avLst/>
          </a:prstGeom>
          <a:noFill/>
        </p:spPr>
      </p:pic>
      <p:pic>
        <p:nvPicPr>
          <p:cNvPr id="23554" name="Picture 2" descr="http://www.americanveteranscenter.org/curriculum/Curriculum%20Images/images/Reichstag%20Fire,%20February%201933,%20208-N-39835,%20NARA%20II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633" y="1676399"/>
            <a:ext cx="3632368" cy="4967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247</TotalTime>
  <Words>428</Words>
  <Application>Microsoft Office PowerPoint</Application>
  <PresentationFormat>On-screen Show (4:3)</PresentationFormat>
  <Paragraphs>78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Wingdings 2</vt:lpstr>
      <vt:lpstr>Paper</vt:lpstr>
      <vt:lpstr>Germany &amp; the Rise of National Socialism </vt:lpstr>
      <vt:lpstr>Brandenburg Gate - Berlin</vt:lpstr>
      <vt:lpstr>Adolf Hitler: Who is this guy?</vt:lpstr>
      <vt:lpstr>Whose ideas influenced Hitler?</vt:lpstr>
      <vt:lpstr>What did Hitler believe?</vt:lpstr>
      <vt:lpstr>Hitler's Path to Dictatorship…</vt:lpstr>
      <vt:lpstr>Chancellor Hitler</vt:lpstr>
      <vt:lpstr>Hitler's Path to Dictatorship…</vt:lpstr>
      <vt:lpstr>PowerPoint Presentation</vt:lpstr>
      <vt:lpstr>Hitler's early actions…</vt:lpstr>
      <vt:lpstr>PowerPoint Presentation</vt:lpstr>
      <vt:lpstr>How can this happen?</vt:lpstr>
      <vt:lpstr>Hitler is the "dark Spot" in German history…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 &amp; the Rise of National Socialism </dc:title>
  <dc:creator>Fujitsu</dc:creator>
  <cp:lastModifiedBy>Reiner Kolodinski</cp:lastModifiedBy>
  <cp:revision>14</cp:revision>
  <dcterms:created xsi:type="dcterms:W3CDTF">2008-03-25T14:03:50Z</dcterms:created>
  <dcterms:modified xsi:type="dcterms:W3CDTF">2015-03-20T19:25:03Z</dcterms:modified>
</cp:coreProperties>
</file>