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68" r:id="rId5"/>
    <p:sldId id="270" r:id="rId6"/>
    <p:sldId id="267" r:id="rId7"/>
    <p:sldId id="257" r:id="rId8"/>
    <p:sldId id="269" r:id="rId9"/>
    <p:sldId id="258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5A3"/>
    <a:srgbClr val="FA8986"/>
    <a:srgbClr val="FF9933"/>
    <a:srgbClr val="FFFF55"/>
    <a:srgbClr val="E48162"/>
    <a:srgbClr val="8D9EE7"/>
    <a:srgbClr val="FFCC99"/>
    <a:srgbClr val="FFCC00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75" autoAdjust="0"/>
    <p:restoredTop sz="94660"/>
  </p:normalViewPr>
  <p:slideViewPr>
    <p:cSldViewPr>
      <p:cViewPr varScale="1">
        <p:scale>
          <a:sx n="56" d="100"/>
          <a:sy n="56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84C3F-A0CF-4AD4-AC4F-DE9BD1B20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78950-98E6-4634-BCDC-67DCB6F33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61E81-99C0-40E4-94D0-D175380D5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75C19-EB28-4912-A93A-8F42CA55F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5FE32-DBFB-416B-8582-F1D60100E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ED214-AD08-4C9D-AF27-043049AEE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82AD-0007-4FC7-B575-BA1A638BD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39932-C4F7-48FF-B0E3-F5A63C735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71B8E-E204-4808-97C5-C4FBF70FB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96964-E334-4A78-A859-86AFBDCBB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C043B-310A-45AD-A4CE-360881FDE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91ECCA8-E4B7-436A-B875-4BFFD1623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143000"/>
            <a:ext cx="7239000" cy="2862322"/>
          </a:xfrm>
          <a:prstGeom prst="rect">
            <a:avLst/>
          </a:prstGeom>
          <a:noFill/>
          <a:scene3d>
            <a:camera prst="orthographicFront"/>
            <a:lightRig rig="glow" dir="tl">
              <a:rot lat="0" lon="0" rev="5400000"/>
            </a:lightRig>
          </a:scene3d>
          <a:sp3d>
            <a:bevelT prst="relaxedInset"/>
          </a:sp3d>
        </p:spPr>
        <p:txBody>
          <a:bodyPr>
            <a:spAutoFit/>
            <a:sp3d extrusionH="57150" contourW="12700">
              <a:bevelT w="25400" h="25400" prst="relaxedIns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dirty="0">
                <a:ln w="11430"/>
                <a:gradFill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lackChancery" pitchFamily="2" charset="0"/>
              </a:rPr>
              <a:t>Crises</a:t>
            </a:r>
            <a:br>
              <a:rPr lang="en-US" sz="6000" b="1" dirty="0">
                <a:ln w="11430"/>
                <a:gradFill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lackChancery" pitchFamily="2" charset="0"/>
              </a:rPr>
            </a:br>
            <a:r>
              <a:rPr lang="en-US" sz="6000" b="1" dirty="0">
                <a:ln w="11430"/>
                <a:gradFill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lackChancery" pitchFamily="2" charset="0"/>
              </a:rPr>
              <a:t>in the</a:t>
            </a:r>
            <a:br>
              <a:rPr lang="en-US" sz="6000" b="1" dirty="0">
                <a:ln w="11430"/>
                <a:gradFill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lackChancery" pitchFamily="2" charset="0"/>
              </a:rPr>
            </a:br>
            <a:r>
              <a:rPr lang="en-US" sz="6000" b="1" dirty="0">
                <a:ln w="11430"/>
                <a:gradFill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lin ang="5400000" scaled="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lackChancery" pitchFamily="2" charset="0"/>
              </a:rPr>
              <a:t>Late Medieval Church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4854575"/>
            <a:ext cx="5410200" cy="132343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Ms. Susan M. Pojer</a:t>
            </a:r>
            <a:br>
              <a:rPr 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Horace Greeley H. S.    </a:t>
            </a:r>
            <a:r>
              <a:rPr lang="en-US" sz="20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Chappaqua, </a:t>
            </a:r>
            <a:r>
              <a:rPr lang="en-US" sz="2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NY</a:t>
            </a:r>
          </a:p>
          <a:p>
            <a:pPr algn="ctr">
              <a:defRPr/>
            </a:pPr>
            <a:r>
              <a:rPr lang="en-US" sz="2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Adapted by R. </a:t>
            </a:r>
            <a:r>
              <a:rPr lang="en-US" sz="2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Kolodinski</a:t>
            </a:r>
            <a:r>
              <a:rPr lang="en-US" sz="2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Glendale HS</a:t>
            </a:r>
            <a:r>
              <a:rPr lang="en-US" sz="200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Glendale CA</a:t>
            </a:r>
            <a:endParaRPr lang="en-US" sz="200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441325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55"/>
                </a:solidFill>
                <a:latin typeface="BlackChancery" pitchFamily="2" charset="0"/>
              </a:rPr>
              <a:t>Decline in the Medieval Church</a:t>
            </a:r>
          </a:p>
        </p:txBody>
      </p:sp>
      <p:sp>
        <p:nvSpPr>
          <p:cNvPr id="5" name="Explosion 2 4"/>
          <p:cNvSpPr/>
          <p:nvPr/>
        </p:nvSpPr>
        <p:spPr>
          <a:xfrm>
            <a:off x="3200400" y="1219200"/>
            <a:ext cx="2590800" cy="2962869"/>
          </a:xfrm>
          <a:prstGeom prst="irregularSeal2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8900000" scaled="1"/>
            <a:tileRect/>
          </a:gradFill>
          <a:effectLst>
            <a:innerShdw blurRad="63500" dist="50800" dir="27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486400" y="3114675"/>
            <a:ext cx="762000" cy="1588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H="1">
            <a:off x="2819400" y="3114675"/>
            <a:ext cx="762000" cy="1588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81000" y="1371600"/>
            <a:ext cx="2514600" cy="22764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Church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Corruption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48400" y="1524000"/>
            <a:ext cx="2286000" cy="21240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Individual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Piety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76600" y="2057400"/>
            <a:ext cx="236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Religious</a:t>
            </a:r>
            <a:b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Devotion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3962400"/>
            <a:ext cx="33528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1775" indent="-231775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Inquisition</a:t>
            </a:r>
          </a:p>
          <a:p>
            <a:pPr marL="231775" indent="-231775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Rich Monasteries</a:t>
            </a:r>
          </a:p>
          <a:p>
            <a:pPr marL="231775" indent="-231775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Benefices</a:t>
            </a:r>
          </a:p>
          <a:p>
            <a:pPr marL="231775" indent="-231775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en-US" sz="2800" b="1" dirty="0" err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Annates</a:t>
            </a:r>
            <a:endParaRPr lang="en-US" sz="2800" b="1" dirty="0" smtClean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pPr marL="231775" indent="-231775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Indulgences</a:t>
            </a:r>
            <a:endParaRPr lang="en-US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3962400"/>
            <a:ext cx="236220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1775" indent="-231775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Lay Devotions</a:t>
            </a:r>
          </a:p>
          <a:p>
            <a:pPr marL="231775" indent="-231775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Beguines</a:t>
            </a:r>
          </a:p>
          <a:p>
            <a:pPr marL="231775" indent="-231775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en-US" sz="2800" b="1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Beghards</a:t>
            </a:r>
            <a:endParaRPr lang="en-US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" y="441325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55"/>
                </a:solidFill>
                <a:latin typeface="BlackChancery" pitchFamily="2" charset="0"/>
              </a:rPr>
              <a:t>Decline in the Medieval Church</a:t>
            </a:r>
          </a:p>
        </p:txBody>
      </p:sp>
      <p:sp>
        <p:nvSpPr>
          <p:cNvPr id="5" name="Explosion 2 4"/>
          <p:cNvSpPr/>
          <p:nvPr/>
        </p:nvSpPr>
        <p:spPr>
          <a:xfrm>
            <a:off x="2895600" y="762000"/>
            <a:ext cx="3276600" cy="3124200"/>
          </a:xfrm>
          <a:prstGeom prst="irregularSeal2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8900000" scaled="1"/>
            <a:tileRect/>
          </a:gradFill>
          <a:effectLst>
            <a:innerShdw blurRad="63500" dist="50800" dir="27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486400" y="3124200"/>
            <a:ext cx="762000" cy="1588"/>
          </a:xfrm>
          <a:prstGeom prst="straightConnector1">
            <a:avLst/>
          </a:prstGeom>
          <a:ln w="19050">
            <a:solidFill>
              <a:srgbClr val="FFFF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2209800"/>
            <a:ext cx="1066800" cy="0"/>
          </a:xfrm>
          <a:prstGeom prst="straightConnector1">
            <a:avLst/>
          </a:prstGeom>
          <a:ln w="19050">
            <a:solidFill>
              <a:srgbClr val="FFFF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33400" y="1676400"/>
            <a:ext cx="2286000" cy="1981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Spiritual </a:t>
            </a:r>
            <a:b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Authority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48400" y="1676400"/>
            <a:ext cx="2286000" cy="1981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Temporal</a:t>
            </a:r>
            <a:b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Authority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429000" y="1752600"/>
            <a:ext cx="2209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Political &amp;</a:t>
            </a:r>
            <a:b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Spiritual</a:t>
            </a:r>
            <a:b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Poverty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810000"/>
            <a:ext cx="76962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1775" indent="-231775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Papal Plentitude of Power = Secular Papal Monarchy</a:t>
            </a:r>
          </a:p>
          <a:p>
            <a:pPr marL="231775" indent="-231775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NO taxing </a:t>
            </a:r>
            <a:r>
              <a:rPr lang="en-US" sz="22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the </a:t>
            </a:r>
            <a:r>
              <a:rPr lang="en-US" sz="22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clergy by State [</a:t>
            </a:r>
            <a:r>
              <a:rPr lang="en-US" sz="2200" b="1" dirty="0" err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C</a:t>
            </a:r>
            <a:r>
              <a:rPr lang="en-US" sz="2200" b="1" i="1" dirty="0" err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lericis</a:t>
            </a:r>
            <a:r>
              <a:rPr lang="en-US" sz="2200" b="1" i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2200" b="1" i="1" dirty="0" err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Laicos</a:t>
            </a:r>
            <a:r>
              <a:rPr lang="en-US" sz="22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] - 1296</a:t>
            </a:r>
          </a:p>
          <a:p>
            <a:pPr marL="231775" indent="-231775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b="1" i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Rota </a:t>
            </a:r>
            <a:r>
              <a:rPr lang="en-US" sz="2200" b="1" i="1" dirty="0" err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Romana</a:t>
            </a:r>
            <a:r>
              <a:rPr lang="en-US" sz="2200" b="1" i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22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= Church courts… vs. Royal courts - </a:t>
            </a:r>
            <a:endParaRPr lang="en-US" sz="22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pPr marL="231775" indent="-231775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Papal Bull [</a:t>
            </a:r>
            <a:r>
              <a:rPr lang="en-US" sz="2200" b="1" i="1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Unam</a:t>
            </a:r>
            <a:r>
              <a:rPr lang="en-US" sz="2200" b="1" i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2200" b="1" i="1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Sanctam</a:t>
            </a:r>
            <a:r>
              <a:rPr lang="en-US" sz="22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] </a:t>
            </a:r>
            <a:r>
              <a:rPr lang="en-US" sz="22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= Church over State - </a:t>
            </a:r>
            <a:r>
              <a:rPr lang="en-US" sz="22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1302</a:t>
            </a:r>
          </a:p>
          <a:p>
            <a:pPr marL="231775" indent="-231775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200" b="1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Marsilius</a:t>
            </a:r>
            <a:r>
              <a:rPr lang="en-US" sz="22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of </a:t>
            </a:r>
            <a:r>
              <a:rPr lang="en-US" sz="22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Padua </a:t>
            </a:r>
            <a:r>
              <a:rPr lang="en-US" sz="22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[</a:t>
            </a:r>
            <a:r>
              <a:rPr lang="en-US" sz="2200" b="1" i="1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Defensor</a:t>
            </a:r>
            <a:r>
              <a:rPr lang="en-US" sz="2200" b="1" i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2200" b="1" i="1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Pacis</a:t>
            </a:r>
            <a:r>
              <a:rPr lang="en-US" sz="22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] </a:t>
            </a:r>
            <a:r>
              <a:rPr lang="en-US" sz="22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= Critic of Papal Abuse of Power- </a:t>
            </a:r>
            <a:r>
              <a:rPr lang="en-US" sz="22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1324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28600" y="447675"/>
            <a:ext cx="876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FFFF55"/>
                </a:solidFill>
                <a:latin typeface="BlackChancery" pitchFamily="2" charset="0"/>
              </a:rPr>
              <a:t>Specific Crises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09800" y="1938338"/>
            <a:ext cx="60960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96925" indent="-796925">
              <a:spcBef>
                <a:spcPct val="50000"/>
              </a:spcBef>
              <a:buFontTx/>
              <a:buAutoNum type="arabicPeriod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New Heresies.</a:t>
            </a:r>
          </a:p>
          <a:p>
            <a:pPr marL="796925" indent="-796925">
              <a:spcBef>
                <a:spcPct val="50000"/>
              </a:spcBef>
              <a:buFontTx/>
              <a:buAutoNum type="arabicPeriod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Schism.</a:t>
            </a:r>
          </a:p>
          <a:p>
            <a:pPr marL="796925" indent="-796925">
              <a:spcBef>
                <a:spcPct val="50000"/>
              </a:spcBef>
              <a:buFontTx/>
              <a:buAutoNum type="arabicPeriod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Lay Reform.</a:t>
            </a:r>
          </a:p>
          <a:p>
            <a:pPr marL="796925" indent="-796925">
              <a:spcBef>
                <a:spcPct val="50000"/>
              </a:spcBef>
              <a:buFontTx/>
              <a:buAutoNum type="arabicPeriod"/>
            </a:pPr>
            <a:r>
              <a:rPr lang="en-US" sz="4000" b="1">
                <a:solidFill>
                  <a:schemeClr val="bg1"/>
                </a:solidFill>
                <a:latin typeface="Comic Sans MS" pitchFamily="66" charset="0"/>
              </a:rPr>
              <a:t>Conciliarism.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441325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55"/>
                </a:solidFill>
                <a:latin typeface="BlackChancery" pitchFamily="2" charset="0"/>
              </a:rPr>
              <a:t>Decline in the Medieval Church</a:t>
            </a:r>
          </a:p>
        </p:txBody>
      </p:sp>
      <p:sp>
        <p:nvSpPr>
          <p:cNvPr id="5" name="Explosion 2 4"/>
          <p:cNvSpPr/>
          <p:nvPr/>
        </p:nvSpPr>
        <p:spPr>
          <a:xfrm>
            <a:off x="3048000" y="1219200"/>
            <a:ext cx="3200400" cy="3505200"/>
          </a:xfrm>
          <a:prstGeom prst="irregularSeal2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8900000" scaled="1"/>
            <a:tileRect/>
          </a:gradFill>
          <a:effectLst>
            <a:innerShdw blurRad="63500" dist="50800" dir="27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638800" y="2743200"/>
            <a:ext cx="762000" cy="1588"/>
          </a:xfrm>
          <a:prstGeom prst="straightConnector1">
            <a:avLst/>
          </a:prstGeom>
          <a:ln w="19050">
            <a:solidFill>
              <a:srgbClr val="E4816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33400" y="1524000"/>
            <a:ext cx="2286000" cy="2590800"/>
          </a:xfrm>
          <a:prstGeom prst="roundRect">
            <a:avLst/>
          </a:prstGeom>
          <a:solidFill>
            <a:srgbClr val="E481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Official Church</a:t>
            </a:r>
            <a:b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Beliefs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48400" y="1295400"/>
            <a:ext cx="2286000" cy="2352675"/>
          </a:xfrm>
          <a:prstGeom prst="roundRect">
            <a:avLst/>
          </a:prstGeom>
          <a:solidFill>
            <a:srgbClr val="E481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Heresies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76600" y="2782888"/>
            <a:ext cx="2514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Theological</a:t>
            </a:r>
            <a:b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Differences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19800" y="3962400"/>
            <a:ext cx="2667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1775" indent="-231775">
              <a:buClr>
                <a:srgbClr val="E48162"/>
              </a:buClr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John Wycliffe</a:t>
            </a:r>
          </a:p>
          <a:p>
            <a:pPr marL="566738" lvl="1" indent="-219075">
              <a:buClr>
                <a:srgbClr val="FFCC99"/>
              </a:buClr>
              <a:buFont typeface="Arial" pitchFamily="34" charset="0"/>
              <a:buChar char="•"/>
              <a:defRPr/>
            </a:pPr>
            <a:r>
              <a:rPr lang="en-US" sz="2400" b="1" dirty="0" err="1" smtClean="0">
                <a:solidFill>
                  <a:srgbClr val="FFFF00"/>
                </a:solidFill>
                <a:latin typeface="Comic Sans MS" pitchFamily="66" charset="0"/>
              </a:rPr>
              <a:t>Lollards</a:t>
            </a:r>
            <a:endParaRPr lang="en-US" sz="24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566738" lvl="1" indent="-219075">
              <a:buClr>
                <a:srgbClr val="FFCC99"/>
              </a:buClr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Comic Sans MS" pitchFamily="66" charset="0"/>
              </a:rPr>
              <a:t>England</a:t>
            </a:r>
            <a:endParaRPr lang="en-US" sz="2400" b="1" dirty="0">
              <a:solidFill>
                <a:srgbClr val="FFFF00"/>
              </a:solidFill>
              <a:latin typeface="Comic Sans MS" pitchFamily="66" charset="0"/>
            </a:endParaRPr>
          </a:p>
          <a:p>
            <a:pPr marL="231775" indent="-231775">
              <a:buClr>
                <a:srgbClr val="E48162"/>
              </a:buClr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John </a:t>
            </a: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Huss</a:t>
            </a:r>
          </a:p>
          <a:p>
            <a:pPr marL="688975" lvl="1" indent="-231775">
              <a:buClr>
                <a:srgbClr val="E48162"/>
              </a:buClr>
              <a:buFont typeface="Arial" pitchFamily="34" charset="0"/>
              <a:buChar char="•"/>
              <a:defRPr/>
            </a:pPr>
            <a:r>
              <a:rPr lang="en-US" sz="2400" b="1" dirty="0" err="1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Hussites</a:t>
            </a:r>
            <a:endParaRPr lang="en-US" sz="2400" b="1" dirty="0" smtClean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pPr marL="688975" lvl="1" indent="-231775">
              <a:buClr>
                <a:srgbClr val="E48162"/>
              </a:buClr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Bohemia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19400" y="2209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441325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55"/>
                </a:solidFill>
                <a:latin typeface="BlackChancery" pitchFamily="2" charset="0"/>
              </a:rPr>
              <a:t>The Hussite Wars [1420-1436]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609600" y="1066800"/>
            <a:ext cx="8001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441325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55"/>
                </a:solidFill>
                <a:latin typeface="BlackChancery" pitchFamily="2" charset="0"/>
              </a:rPr>
              <a:t>Decline in the Medieval Church</a:t>
            </a:r>
          </a:p>
        </p:txBody>
      </p:sp>
      <p:sp>
        <p:nvSpPr>
          <p:cNvPr id="5" name="Explosion 2 4"/>
          <p:cNvSpPr/>
          <p:nvPr/>
        </p:nvSpPr>
        <p:spPr>
          <a:xfrm>
            <a:off x="3048000" y="1066800"/>
            <a:ext cx="2743200" cy="3115269"/>
          </a:xfrm>
          <a:prstGeom prst="irregularSeal2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8900000" scaled="1"/>
            <a:tileRect/>
          </a:gradFill>
          <a:effectLst>
            <a:innerShdw blurRad="63500" dist="50800" dir="27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486400" y="3114675"/>
            <a:ext cx="762000" cy="1588"/>
          </a:xfrm>
          <a:prstGeom prst="straightConnector1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H="1">
            <a:off x="2819400" y="3114675"/>
            <a:ext cx="762000" cy="1588"/>
          </a:xfrm>
          <a:prstGeom prst="straightConnector1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533400" y="1295400"/>
            <a:ext cx="2286000" cy="24288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Popes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943600" y="1676400"/>
            <a:ext cx="2895600" cy="22098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Church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Councils</a:t>
            </a:r>
          </a:p>
          <a:p>
            <a:pPr algn="ctr"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=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Conciliarism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05200" y="2057400"/>
            <a:ext cx="1828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Internal</a:t>
            </a:r>
            <a:b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Church Power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3962400"/>
            <a:ext cx="39624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1775" indent="-231775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Innocent III</a:t>
            </a:r>
          </a:p>
          <a:p>
            <a:pPr marL="231775" indent="-231775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Boniface VIII</a:t>
            </a:r>
          </a:p>
          <a:p>
            <a:pPr marL="231775" indent="-231775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The </a:t>
            </a:r>
            <a:r>
              <a:rPr lang="en-US" sz="2800" b="1" dirty="0">
                <a:solidFill>
                  <a:srgbClr val="FA8986"/>
                </a:solidFill>
                <a:latin typeface="Comic Sans MS" pitchFamily="66" charset="0"/>
              </a:rPr>
              <a:t>Avignon Papacy</a:t>
            </a:r>
            <a:r>
              <a:rPr lang="en-US" sz="2800" b="1" dirty="0">
                <a:solidFill>
                  <a:srgbClr val="FFCC99"/>
                </a:solidFill>
                <a:latin typeface="Comic Sans MS" pitchFamily="66" charset="0"/>
              </a:rPr>
              <a:t/>
            </a:r>
            <a:br>
              <a:rPr lang="en-US" sz="2800" b="1" dirty="0">
                <a:solidFill>
                  <a:srgbClr val="FFCC99"/>
                </a:solidFill>
                <a:latin typeface="Comic Sans MS" pitchFamily="66" charset="0"/>
              </a:rPr>
            </a:b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[1309-1377]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0" y="3962400"/>
            <a:ext cx="25908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1775" indent="-231775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Pisa</a:t>
            </a:r>
          </a:p>
          <a:p>
            <a:pPr marL="231775" indent="-231775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Constance</a:t>
            </a:r>
          </a:p>
          <a:p>
            <a:pPr marL="231775" indent="-231775">
              <a:buClr>
                <a:schemeClr val="accent6">
                  <a:lumMod val="40000"/>
                  <a:lumOff val="60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Basel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8600" y="136525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55"/>
                </a:solidFill>
                <a:latin typeface="BlackChancery" pitchFamily="2" charset="0"/>
              </a:rPr>
              <a:t>The Great Schism:  1378-1417</a:t>
            </a:r>
          </a:p>
        </p:txBody>
      </p:sp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762000" y="680521"/>
            <a:ext cx="7696200" cy="6051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600" y="441325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55"/>
                </a:solidFill>
                <a:latin typeface="BlackChancery" pitchFamily="2" charset="0"/>
              </a:rPr>
              <a:t>The Avignon Papal Complex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685800" y="1752600"/>
            <a:ext cx="77374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441325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55"/>
                </a:solidFill>
                <a:latin typeface="BlackChancery" pitchFamily="2" charset="0"/>
              </a:rPr>
              <a:t>Decline in the Medieval Church</a:t>
            </a:r>
          </a:p>
        </p:txBody>
      </p:sp>
      <p:sp>
        <p:nvSpPr>
          <p:cNvPr id="5" name="Explosion 2 4"/>
          <p:cNvSpPr/>
          <p:nvPr/>
        </p:nvSpPr>
        <p:spPr>
          <a:xfrm>
            <a:off x="3352800" y="990600"/>
            <a:ext cx="2895600" cy="3810000"/>
          </a:xfrm>
          <a:prstGeom prst="irregularSeal2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8900000" scaled="1"/>
            <a:tileRect/>
          </a:gradFill>
          <a:effectLst>
            <a:innerShdw blurRad="63500" dist="50800" dir="2700000">
              <a:schemeClr val="tx1">
                <a:alpha val="50000"/>
              </a:scheme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en-US" sz="1400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486400" y="3200400"/>
            <a:ext cx="762000" cy="1588"/>
          </a:xfrm>
          <a:prstGeom prst="straightConnector1">
            <a:avLst/>
          </a:prstGeom>
          <a:ln w="19050">
            <a:solidFill>
              <a:srgbClr val="8D9E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H="1">
            <a:off x="2819400" y="3200400"/>
            <a:ext cx="762000" cy="1588"/>
          </a:xfrm>
          <a:prstGeom prst="straightConnector1">
            <a:avLst/>
          </a:prstGeom>
          <a:ln w="19050">
            <a:solidFill>
              <a:srgbClr val="8D9EE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228600" y="1752600"/>
            <a:ext cx="3048000" cy="1981200"/>
          </a:xfrm>
          <a:prstGeom prst="roundRect">
            <a:avLst/>
          </a:prstGeom>
          <a:solidFill>
            <a:srgbClr val="8D9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FAITH</a:t>
            </a:r>
            <a:b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Scholasticism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248400" y="1447800"/>
            <a:ext cx="2514600" cy="3124200"/>
          </a:xfrm>
          <a:prstGeom prst="roundRect">
            <a:avLst/>
          </a:prstGeom>
          <a:solidFill>
            <a:srgbClr val="8D9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REASON</a:t>
            </a:r>
            <a:b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Roger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Bacon &amp; 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William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of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Ockham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81400" y="2286000"/>
            <a:ext cx="2286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Intellectual</a:t>
            </a:r>
            <a:b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Inquiry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" y="3962401"/>
            <a:ext cx="58674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1775" indent="-231775">
              <a:buClr>
                <a:srgbClr val="8D9EE7"/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Peter Abelard [</a:t>
            </a:r>
            <a:r>
              <a:rPr lang="en-US" sz="2800" b="1" i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Sic et Non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]</a:t>
            </a:r>
          </a:p>
          <a:p>
            <a:pPr marL="231775" indent="-231775">
              <a:buClr>
                <a:srgbClr val="8D9EE7"/>
              </a:buClr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Doctrinal debate</a:t>
            </a:r>
            <a:endParaRPr lang="en-US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  <a:p>
            <a:pPr marL="231775" indent="-231775">
              <a:buClr>
                <a:srgbClr val="8D9EE7"/>
              </a:buClr>
              <a:buFont typeface="Wingdings" pitchFamily="2" charset="2"/>
              <a:buChar char="§"/>
              <a:defRPr/>
            </a:pPr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Thomas Aquinas 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           [</a:t>
            </a:r>
            <a:r>
              <a:rPr lang="en-US" sz="2800" b="1" i="1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Summa </a:t>
            </a:r>
            <a:r>
              <a:rPr lang="en-US" sz="2800" b="1" i="1" dirty="0" err="1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Theologica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]…       Faith plus reason = Harmony</a:t>
            </a:r>
            <a:endParaRPr lang="en-US" sz="2800" b="1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185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BlackChancery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mrjs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 M. Pojer</dc:creator>
  <cp:lastModifiedBy>Fujitsu</cp:lastModifiedBy>
  <cp:revision>23</cp:revision>
  <dcterms:created xsi:type="dcterms:W3CDTF">2005-09-11T23:16:50Z</dcterms:created>
  <dcterms:modified xsi:type="dcterms:W3CDTF">2012-09-03T04:28:16Z</dcterms:modified>
</cp:coreProperties>
</file>