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9" r:id="rId8"/>
    <p:sldId id="270" r:id="rId9"/>
    <p:sldId id="271" r:id="rId10"/>
    <p:sldId id="268" r:id="rId11"/>
    <p:sldId id="265" r:id="rId12"/>
    <p:sldId id="266" r:id="rId13"/>
    <p:sldId id="267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1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151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3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53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4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4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154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1545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1546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1547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A1FEFD-4211-4BAE-A089-AA1EAE8A17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1F22B-26E0-4CFA-A91F-D17EB1801C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37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28BF8-CFC6-416C-8103-49F0F4BC1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88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0D043-795E-4C3D-8318-FE7714CCEA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28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F365A-5589-42D7-94E4-3EFBCC027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58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3BF93-D6AC-491B-859F-1816C5B223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6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44CE9-7B9A-4C2A-B5E6-C029F8F68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67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40699-729F-44A5-86F2-C6A591148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36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4AF2D-FA6C-44B3-B251-4E13B647E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16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26447-C3BF-4B38-9527-144B548CD1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8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69C74-BDBD-4EA0-BEEC-42B58E792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68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8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048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1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51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052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052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773C76D-C9BF-4FB0-B7DF-A41440BE475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West Before 1300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 Lack of Order</a:t>
            </a:r>
          </a:p>
          <a:p>
            <a:r>
              <a:rPr lang="en-US" altLang="en-US"/>
              <a:t>&amp; </a:t>
            </a:r>
          </a:p>
          <a:p>
            <a:r>
              <a:rPr lang="en-US" altLang="en-US"/>
              <a:t>Stabilizing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7813"/>
            <a:ext cx="3581400" cy="11398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More Gothic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050"/>
            <a:ext cx="4935295" cy="3291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10890"/>
            <a:ext cx="48006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66497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St. Mary’s Basilica</a:t>
            </a:r>
          </a:p>
          <a:p>
            <a:r>
              <a:rPr lang="en-US" sz="2400" b="1" dirty="0" smtClean="0"/>
              <a:t>Krakow, Poland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39624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makes it gothic?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7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therosewindow.com/pilot/Reims%20cathedral/images/w100_1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3952875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4800600" cy="636587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Gothic Interior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www.reims-cathedral.culture.fr/histoirearchitecure/architecture/planstructure/grandesimages/grand_elevation_chev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3222"/>
            <a:ext cx="360045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4800600" cy="636587"/>
          </a:xfrm>
        </p:spPr>
        <p:txBody>
          <a:bodyPr/>
          <a:lstStyle/>
          <a:p>
            <a:pPr algn="l"/>
            <a:r>
              <a:rPr lang="en-US" dirty="0" smtClean="0"/>
              <a:t>Medieval Art Style</a:t>
            </a:r>
            <a:endParaRPr lang="en-US" dirty="0"/>
          </a:p>
        </p:txBody>
      </p:sp>
      <p:pic>
        <p:nvPicPr>
          <p:cNvPr id="3074" name="Picture 2" descr="http://www.therosewindow.com/pilot/Reims%20cathedral/images/w115_1-1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333875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herosewindow.com/pilot/Reims%20cathedral/images/w115_7-1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81300"/>
            <a:ext cx="43338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9144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Why stained glass?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236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739059"/>
            <a:ext cx="3429000" cy="2737941"/>
          </a:xfrm>
        </p:spPr>
        <p:txBody>
          <a:bodyPr/>
          <a:lstStyle/>
          <a:p>
            <a:r>
              <a:rPr lang="en-US" dirty="0" smtClean="0"/>
              <a:t>Medieval Art, how would you describe it?</a:t>
            </a:r>
            <a:endParaRPr lang="en-US" dirty="0"/>
          </a:p>
        </p:txBody>
      </p:sp>
      <p:pic>
        <p:nvPicPr>
          <p:cNvPr id="4098" name="Picture 2" descr="http://24.media.tumblr.com/7729dc04cc60b4571158409f35bd6193/tumblr_miunycWu481qd4ufd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00996"/>
            <a:ext cx="43338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on-solo-arte.com/image-files/medieval-painting-devil-and-angel-fight-for%20the%20soul-of-a%20dead-per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2849"/>
            <a:ext cx="27336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estclipartblog.com/clipart-pics/medieval-clip-art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3983691"/>
            <a:ext cx="3810000" cy="277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Middle Ages &amp; Renewal</a:t>
            </a:r>
            <a:r>
              <a:rPr lang="en-US" altLang="en-US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6868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Towns + Trade </a:t>
            </a:r>
            <a:r>
              <a:rPr lang="en-US" altLang="en-US" dirty="0" smtClean="0"/>
              <a:t>re-emerge with stability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Venice / Genoa / Pisa… X-roads</a:t>
            </a:r>
          </a:p>
          <a:p>
            <a:pPr lvl="1">
              <a:lnSpc>
                <a:spcPct val="90000"/>
              </a:lnSpc>
            </a:pPr>
            <a:r>
              <a:rPr lang="en-US" altLang="en-US" b="1" i="1" dirty="0">
                <a:solidFill>
                  <a:srgbClr val="92D050"/>
                </a:solidFill>
              </a:rPr>
              <a:t>Bourgeois</a:t>
            </a:r>
            <a:r>
              <a:rPr lang="en-US" altLang="en-US" dirty="0"/>
              <a:t> Class = Merchants &gt;&gt; Guilds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Monarchy rises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England / France / </a:t>
            </a:r>
            <a:r>
              <a:rPr lang="en-US" altLang="en-US" dirty="0" smtClean="0"/>
              <a:t>HRE / Spain 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Education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Spanish Muslim </a:t>
            </a:r>
            <a:r>
              <a:rPr lang="en-US" altLang="en-US" dirty="0" smtClean="0"/>
              <a:t>contribution in math / science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University </a:t>
            </a:r>
            <a:r>
              <a:rPr lang="en-US" altLang="en-US" dirty="0" smtClean="0"/>
              <a:t>“Liberal Arts” courses of study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b="1" i="1" dirty="0">
                <a:solidFill>
                  <a:srgbClr val="FFC000"/>
                </a:solidFill>
              </a:rPr>
              <a:t>Scholasticism</a:t>
            </a:r>
            <a:r>
              <a:rPr lang="en-US" altLang="en-US" i="1" dirty="0"/>
              <a:t> = Dialectic &amp; Debate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981200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What issues may arise </a:t>
            </a:r>
            <a:r>
              <a:rPr lang="en-US" altLang="en-US" dirty="0" smtClean="0">
                <a:solidFill>
                  <a:srgbClr val="FFFF00"/>
                </a:solidFill>
              </a:rPr>
              <a:t>with…</a:t>
            </a:r>
            <a:br>
              <a:rPr lang="en-US" altLang="en-US" dirty="0" smtClean="0">
                <a:solidFill>
                  <a:srgbClr val="FFFF00"/>
                </a:solidFill>
              </a:rPr>
            </a:b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r>
              <a:rPr lang="en-US" altLang="en-US" sz="4400" dirty="0" smtClean="0"/>
              <a:t>The fall of Rome?</a:t>
            </a:r>
          </a:p>
          <a:p>
            <a:r>
              <a:rPr lang="en-US" altLang="en-US" sz="4400" dirty="0" smtClean="0">
                <a:solidFill>
                  <a:srgbClr val="FFC000"/>
                </a:solidFill>
              </a:rPr>
              <a:t>The attempted Muslim conquest?</a:t>
            </a:r>
          </a:p>
          <a:p>
            <a:r>
              <a:rPr lang="en-US" altLang="en-US" sz="4400" dirty="0" smtClean="0">
                <a:solidFill>
                  <a:srgbClr val="92D050"/>
                </a:solidFill>
              </a:rPr>
              <a:t>The rise of feudalism?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does this document tell you?</a:t>
            </a:r>
          </a:p>
        </p:txBody>
      </p:sp>
      <p:pic>
        <p:nvPicPr>
          <p:cNvPr id="4101" name="Picture 5" descr="Roman Rd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54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0575"/>
          </a:xfrm>
        </p:spPr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</a:rPr>
              <a:t>What was Rome’s Legacy to Europe?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257800"/>
          </a:xfrm>
        </p:spPr>
        <p:txBody>
          <a:bodyPr/>
          <a:lstStyle/>
          <a:p>
            <a:r>
              <a:rPr lang="en-US" altLang="en-US" dirty="0"/>
              <a:t>Order </a:t>
            </a:r>
            <a:r>
              <a:rPr lang="en-US" altLang="en-US" dirty="0" smtClean="0"/>
              <a:t>+ </a:t>
            </a:r>
            <a:r>
              <a:rPr lang="en-US" altLang="en-US" dirty="0"/>
              <a:t>Culture </a:t>
            </a:r>
            <a:r>
              <a:rPr lang="en-US" altLang="en-US" dirty="0" smtClean="0"/>
              <a:t>+ </a:t>
            </a:r>
            <a:r>
              <a:rPr lang="en-US" altLang="en-US" dirty="0"/>
              <a:t>Safety </a:t>
            </a:r>
            <a:r>
              <a:rPr lang="en-US" altLang="en-US" dirty="0" smtClean="0"/>
              <a:t>+ </a:t>
            </a:r>
            <a:r>
              <a:rPr lang="en-US" altLang="en-US" dirty="0"/>
              <a:t>Trade </a:t>
            </a:r>
          </a:p>
          <a:p>
            <a:r>
              <a:rPr lang="en-US" altLang="en-US" dirty="0"/>
              <a:t>Empire Split &gt; Western + Byzantine</a:t>
            </a:r>
          </a:p>
          <a:p>
            <a:r>
              <a:rPr lang="en-US" altLang="en-US" dirty="0"/>
              <a:t>West Falls 476 CE, now what?</a:t>
            </a:r>
          </a:p>
          <a:p>
            <a:pPr lvl="1"/>
            <a:r>
              <a:rPr lang="en-US" altLang="en-US" dirty="0"/>
              <a:t>Barbarians control former W empire</a:t>
            </a:r>
          </a:p>
          <a:p>
            <a:pPr lvl="1"/>
            <a:r>
              <a:rPr lang="en-US" altLang="en-US" dirty="0"/>
              <a:t>Church Split &gt; Roman Catholic </a:t>
            </a:r>
            <a:r>
              <a:rPr lang="en-US" altLang="en-US" dirty="0" smtClean="0"/>
              <a:t>(W) v. Orthodox (E)</a:t>
            </a:r>
            <a:endParaRPr lang="en-US" altLang="en-US" dirty="0"/>
          </a:p>
          <a:p>
            <a:pPr lvl="1"/>
            <a:r>
              <a:rPr lang="en-US" altLang="en-US" dirty="0" smtClean="0"/>
              <a:t>Islamic State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en-US" altLang="en-US" dirty="0" smtClean="0"/>
              <a:t>in Middle East &amp; N Africa</a:t>
            </a:r>
            <a:endParaRPr lang="en-US" altLang="en-US" dirty="0"/>
          </a:p>
          <a:p>
            <a:pPr lvl="2"/>
            <a:r>
              <a:rPr lang="en-US" altLang="en-US" sz="2800" dirty="0" smtClean="0"/>
              <a:t>Attempts </a:t>
            </a:r>
            <a:r>
              <a:rPr lang="en-US" altLang="en-US" sz="2800" dirty="0"/>
              <a:t>to conquer Europe</a:t>
            </a:r>
            <a:endParaRPr lang="en-US" altLang="en-US" dirty="0"/>
          </a:p>
          <a:p>
            <a:pPr lvl="1"/>
            <a:r>
              <a:rPr lang="en-US" altLang="en-US" dirty="0"/>
              <a:t>Which leaves Europe in a state of…??</a:t>
            </a:r>
          </a:p>
          <a:p>
            <a:pPr lvl="2"/>
            <a:endParaRPr lang="en-US" altLang="en-US" sz="2800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altLang="en-US" sz="4000" dirty="0">
                <a:solidFill>
                  <a:srgbClr val="FFFF00"/>
                </a:solidFill>
              </a:rPr>
              <a:t>Why was the </a:t>
            </a:r>
            <a:r>
              <a:rPr lang="en-US" altLang="en-US" sz="4000" dirty="0" smtClean="0">
                <a:solidFill>
                  <a:srgbClr val="FFFF00"/>
                </a:solidFill>
              </a:rPr>
              <a:t>RC </a:t>
            </a:r>
            <a:r>
              <a:rPr lang="en-US" altLang="en-US" sz="4000" dirty="0">
                <a:solidFill>
                  <a:srgbClr val="FFFF00"/>
                </a:solidFill>
              </a:rPr>
              <a:t>Church critical to Europe during the Middle Ages?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Brought order to chaos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Maintained culture &amp; learning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FFC000"/>
                </a:solidFill>
              </a:rPr>
              <a:t>Monasticism</a:t>
            </a:r>
            <a:r>
              <a:rPr lang="en-US" altLang="en-US" dirty="0"/>
              <a:t> &gt;&gt; Rise in Church power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FFC000"/>
                </a:solidFill>
              </a:rPr>
              <a:t>RC Church develops political role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United </a:t>
            </a:r>
            <a:r>
              <a:rPr lang="en-US" altLang="en-US" dirty="0"/>
              <a:t>the various political groups</a:t>
            </a:r>
          </a:p>
          <a:p>
            <a:pPr lvl="1">
              <a:lnSpc>
                <a:spcPct val="90000"/>
              </a:lnSpc>
            </a:pPr>
            <a:r>
              <a:rPr lang="en-US" altLang="en-US" u="sng" dirty="0" smtClean="0"/>
              <a:t>H</a:t>
            </a:r>
            <a:r>
              <a:rPr lang="en-US" altLang="en-US" dirty="0" smtClean="0"/>
              <a:t>oly </a:t>
            </a:r>
            <a:r>
              <a:rPr lang="en-US" altLang="en-US" u="sng" dirty="0" smtClean="0"/>
              <a:t>R</a:t>
            </a:r>
            <a:r>
              <a:rPr lang="en-US" altLang="en-US" dirty="0" smtClean="0"/>
              <a:t>oman </a:t>
            </a:r>
            <a:r>
              <a:rPr lang="en-US" altLang="en-US" u="sng" dirty="0" smtClean="0"/>
              <a:t>E</a:t>
            </a:r>
            <a:r>
              <a:rPr lang="en-US" altLang="en-US" dirty="0" smtClean="0"/>
              <a:t>mpire </a:t>
            </a:r>
            <a:r>
              <a:rPr lang="en-US" altLang="en-US" dirty="0"/>
              <a:t>under Charlemagne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Organized resistance vs. </a:t>
            </a:r>
            <a:r>
              <a:rPr lang="en-US" altLang="en-US" dirty="0" smtClean="0"/>
              <a:t>attempted Muslim conquest of Europe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Crusades + </a:t>
            </a:r>
            <a:r>
              <a:rPr lang="en-US" altLang="en-US" dirty="0" smtClean="0"/>
              <a:t>Defense cities &amp; alliances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German Cast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0575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Feudalism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8388"/>
            <a:ext cx="6705600" cy="4722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rgbClr val="FFFF00"/>
                </a:solidFill>
              </a:rPr>
              <a:t>= Political + </a:t>
            </a:r>
            <a:r>
              <a:rPr lang="en-US" altLang="en-US" b="1" dirty="0">
                <a:solidFill>
                  <a:srgbClr val="FFFF00"/>
                </a:solidFill>
              </a:rPr>
              <a:t>Military </a:t>
            </a:r>
            <a:r>
              <a:rPr lang="en-US" altLang="en-US" b="1" dirty="0" smtClean="0">
                <a:solidFill>
                  <a:srgbClr val="FFFF00"/>
                </a:solidFill>
              </a:rPr>
              <a:t>+ </a:t>
            </a:r>
            <a:r>
              <a:rPr lang="en-US" altLang="en-US" b="1" dirty="0">
                <a:solidFill>
                  <a:srgbClr val="FFFF00"/>
                </a:solidFill>
              </a:rPr>
              <a:t>Social </a:t>
            </a:r>
            <a:r>
              <a:rPr lang="en-US" altLang="en-US" b="1" dirty="0" smtClean="0">
                <a:solidFill>
                  <a:srgbClr val="FFFF00"/>
                </a:solidFill>
              </a:rPr>
              <a:t>+ Economic system of medieval Europe</a:t>
            </a:r>
            <a:endParaRPr lang="en-US" altLang="en-US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1" dirty="0"/>
              <a:t>Lord </a:t>
            </a:r>
            <a:r>
              <a:rPr lang="en-US" altLang="en-US" b="1" dirty="0" smtClean="0"/>
              <a:t>over Vassals over Knights &amp; Serfs</a:t>
            </a: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accent4">
                    <a:lumMod val="10000"/>
                  </a:schemeClr>
                </a:solidFill>
              </a:rPr>
              <a:t>Fealty </a:t>
            </a:r>
            <a:r>
              <a:rPr lang="en-US" altLang="en-US" b="1" dirty="0" smtClean="0">
                <a:solidFill>
                  <a:schemeClr val="accent4">
                    <a:lumMod val="10000"/>
                  </a:schemeClr>
                </a:solidFill>
              </a:rPr>
              <a:t>Oath + acts of loyalty gains one a Fief + </a:t>
            </a:r>
            <a:r>
              <a:rPr lang="en-US" altLang="en-US" b="1" dirty="0">
                <a:solidFill>
                  <a:schemeClr val="accent4">
                    <a:lumMod val="10000"/>
                  </a:schemeClr>
                </a:solidFill>
              </a:rPr>
              <a:t>Manor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81" y="2876550"/>
            <a:ext cx="5118241" cy="3474720"/>
          </a:xfrm>
          <a:prstGeom prst="rect">
            <a:avLst/>
          </a:prstGeom>
        </p:spPr>
      </p:pic>
      <p:pic>
        <p:nvPicPr>
          <p:cNvPr id="8199" name="Picture 7" descr="BrusselsMedW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4765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361950" y="38100"/>
            <a:ext cx="8610600" cy="1524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Medieval Romanesque Architecture 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pic>
        <p:nvPicPr>
          <p:cNvPr id="8198" name="Picture 6" descr="BruggeMedGa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954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9875" y="15621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Heavy, Massive Walls, Small Windows, Solid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42327"/>
            <a:ext cx="4952993" cy="3291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2400"/>
            <a:ext cx="3215750" cy="429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71450"/>
            <a:ext cx="4952983" cy="78898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More Romanesque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4389120"/>
            <a:ext cx="3290477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90406"/>
            <a:ext cx="2926080" cy="2926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07" y="1533926"/>
            <a:ext cx="2014373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990599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/>
              </a:rPr>
              <a:t>Medieval Gothic Architecture</a:t>
            </a:r>
            <a:endParaRPr lang="en-US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056873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Pointed arch, Flying Buttress, Spires, Gargoyles, Angels &amp; More Glass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9" y="2157846"/>
            <a:ext cx="4729597" cy="393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52" y="225585"/>
            <a:ext cx="4261203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05" y="78582"/>
            <a:ext cx="2441595" cy="3294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08" y="3533298"/>
            <a:ext cx="4522172" cy="3017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8" y="4881750"/>
            <a:ext cx="2225424" cy="1669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150" y="335279"/>
            <a:ext cx="3352800" cy="86518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More Gothic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" name="Picture 6" descr="https://c1.staticflickr.com/7/6141/5929000866_5f4e7daf94_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748823"/>
            <a:ext cx="2263524" cy="262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classconnection.s3.amazonaws.com/462/flashcards/219462/jpg/reims_coronation13048253822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17" y="3533298"/>
            <a:ext cx="244019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276</TotalTime>
  <Words>314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Verdana</vt:lpstr>
      <vt:lpstr>Wingdings</vt:lpstr>
      <vt:lpstr>Globe</vt:lpstr>
      <vt:lpstr>The West Before 1300</vt:lpstr>
      <vt:lpstr>What does this document tell you?</vt:lpstr>
      <vt:lpstr>What was Rome’s Legacy to Europe?</vt:lpstr>
      <vt:lpstr>Why was the RC Church critical to Europe during the Middle Ages?</vt:lpstr>
      <vt:lpstr>Feudalism</vt:lpstr>
      <vt:lpstr>Medieval Romanesque Architecture </vt:lpstr>
      <vt:lpstr>More Romanesque</vt:lpstr>
      <vt:lpstr>Medieval Gothic Architecture</vt:lpstr>
      <vt:lpstr>More Gothic </vt:lpstr>
      <vt:lpstr>More Gothic</vt:lpstr>
      <vt:lpstr>Gothic Interior</vt:lpstr>
      <vt:lpstr>Medieval Art Style</vt:lpstr>
      <vt:lpstr>Medieval Art, how would you describe it?</vt:lpstr>
      <vt:lpstr>Middle Ages &amp; Renewal </vt:lpstr>
      <vt:lpstr>What issues may arise with…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West Before 1300</dc:title>
  <dc:creator>Fujitsu</dc:creator>
  <cp:lastModifiedBy>Reiner Kolodinski</cp:lastModifiedBy>
  <cp:revision>37</cp:revision>
  <dcterms:created xsi:type="dcterms:W3CDTF">2009-08-31T23:44:13Z</dcterms:created>
  <dcterms:modified xsi:type="dcterms:W3CDTF">2017-08-17T02:12:00Z</dcterms:modified>
</cp:coreProperties>
</file>