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1"/>
  </p:handoutMasterIdLst>
  <p:sldIdLst>
    <p:sldId id="256" r:id="rId2"/>
    <p:sldId id="347" r:id="rId3"/>
    <p:sldId id="345" r:id="rId4"/>
    <p:sldId id="322" r:id="rId5"/>
    <p:sldId id="289" r:id="rId6"/>
    <p:sldId id="310" r:id="rId7"/>
    <p:sldId id="307" r:id="rId8"/>
    <p:sldId id="346" r:id="rId9"/>
    <p:sldId id="281" r:id="rId10"/>
    <p:sldId id="312" r:id="rId11"/>
    <p:sldId id="266" r:id="rId12"/>
    <p:sldId id="318" r:id="rId13"/>
    <p:sldId id="259" r:id="rId14"/>
    <p:sldId id="264" r:id="rId15"/>
    <p:sldId id="314" r:id="rId16"/>
    <p:sldId id="284" r:id="rId17"/>
    <p:sldId id="271" r:id="rId18"/>
    <p:sldId id="280" r:id="rId19"/>
    <p:sldId id="268" r:id="rId20"/>
    <p:sldId id="269" r:id="rId21"/>
    <p:sldId id="296" r:id="rId22"/>
    <p:sldId id="297" r:id="rId23"/>
    <p:sldId id="308" r:id="rId24"/>
    <p:sldId id="291" r:id="rId25"/>
    <p:sldId id="288" r:id="rId26"/>
    <p:sldId id="260" r:id="rId27"/>
    <p:sldId id="267" r:id="rId28"/>
    <p:sldId id="263" r:id="rId29"/>
    <p:sldId id="286" r:id="rId30"/>
    <p:sldId id="277" r:id="rId31"/>
    <p:sldId id="301" r:id="rId32"/>
    <p:sldId id="272" r:id="rId33"/>
    <p:sldId id="287" r:id="rId34"/>
    <p:sldId id="302" r:id="rId35"/>
    <p:sldId id="257" r:id="rId36"/>
    <p:sldId id="323" r:id="rId37"/>
    <p:sldId id="278" r:id="rId38"/>
    <p:sldId id="324" r:id="rId39"/>
    <p:sldId id="325" r:id="rId40"/>
    <p:sldId id="326" r:id="rId41"/>
    <p:sldId id="327" r:id="rId42"/>
    <p:sldId id="328" r:id="rId43"/>
    <p:sldId id="262" r:id="rId44"/>
    <p:sldId id="261" r:id="rId45"/>
    <p:sldId id="311" r:id="rId46"/>
    <p:sldId id="329" r:id="rId47"/>
    <p:sldId id="330" r:id="rId48"/>
    <p:sldId id="340" r:id="rId49"/>
    <p:sldId id="331" r:id="rId50"/>
    <p:sldId id="332" r:id="rId51"/>
    <p:sldId id="333" r:id="rId52"/>
    <p:sldId id="285" r:id="rId53"/>
    <p:sldId id="306" r:id="rId54"/>
    <p:sldId id="334" r:id="rId55"/>
    <p:sldId id="299" r:id="rId56"/>
    <p:sldId id="300" r:id="rId57"/>
    <p:sldId id="303" r:id="rId58"/>
    <p:sldId id="298" r:id="rId59"/>
    <p:sldId id="309" r:id="rId60"/>
    <p:sldId id="294" r:id="rId61"/>
    <p:sldId id="337" r:id="rId62"/>
    <p:sldId id="295" r:id="rId63"/>
    <p:sldId id="342" r:id="rId64"/>
    <p:sldId id="335" r:id="rId65"/>
    <p:sldId id="336" r:id="rId66"/>
    <p:sldId id="339" r:id="rId67"/>
    <p:sldId id="341" r:id="rId68"/>
    <p:sldId id="270" r:id="rId69"/>
    <p:sldId id="343" r:id="rId70"/>
  </p:sldIdLst>
  <p:sldSz cx="9144000" cy="6858000" type="screen4x3"/>
  <p:notesSz cx="9144000" cy="6858000"/>
  <p:embeddedFontLs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Deutsch Gothic" panose="020B0604020202020204"/>
      <p:regular r:id="rId7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BD6C1"/>
    <a:srgbClr val="CD9965"/>
    <a:srgbClr val="DC0000"/>
    <a:srgbClr val="2F5F8F"/>
    <a:srgbClr val="80552A"/>
    <a:srgbClr val="000066"/>
    <a:srgbClr val="336699"/>
    <a:srgbClr val="F6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4ADAEF-A595-403F-9E7C-51784A9A0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4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indmill-amsterdam-bi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</p:spPr>
      </p:pic>
      <p:pic>
        <p:nvPicPr>
          <p:cNvPr id="1035" name="Picture 11" descr="Dutch ship-1"/>
          <p:cNvPicPr>
            <a:picLocks noChangeAspect="1" noChangeArrowheads="1"/>
          </p:cNvPicPr>
          <p:nvPr userDrawn="1"/>
        </p:nvPicPr>
        <p:blipFill>
          <a:blip r:embed="rId14"/>
          <a:srcRect l="7980" r="4239"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66294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The </a:t>
            </a:r>
          </a:p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Dutch</a:t>
            </a:r>
          </a:p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"Golden Age"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5000" y="5257800"/>
            <a:ext cx="6781800" cy="147732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utsch Gothic" pitchFamily="2" charset="0"/>
              </a:rPr>
              <a:t>By Ms. Susan M. </a:t>
            </a:r>
            <a:r>
              <a:rPr lang="en-US" sz="3000" b="1" dirty="0" err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utsch Gothic" pitchFamily="2" charset="0"/>
              </a:rPr>
              <a:t>Pojer</a:t>
            </a:r>
            <a:br>
              <a:rPr lang="en-US" sz="3000" b="1" dirty="0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utsch Gothic" pitchFamily="2" charset="0"/>
              </a:rPr>
            </a:br>
            <a:r>
              <a:rPr lang="en-US" sz="3000" b="1" dirty="0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utsch Gothic" pitchFamily="2" charset="0"/>
              </a:rPr>
              <a:t>Horace Greeley HS   Chappaqua, NY Adapted by: Reiner </a:t>
            </a:r>
            <a:r>
              <a:rPr lang="en-US" sz="3000" b="1" dirty="0" err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utsch Gothic" pitchFamily="2" charset="0"/>
              </a:rPr>
              <a:t>Kolodinski</a:t>
            </a:r>
            <a:endParaRPr lang="en-US" sz="3000" b="1" dirty="0">
              <a:solidFill>
                <a:srgbClr val="805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eutsch Gothic" pitchFamily="2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505200" y="44196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(1580s - 1670s)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Oude Kerk [Old Church], Amsterdam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352800" y="6110288"/>
            <a:ext cx="411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built in 1300.</a:t>
            </a:r>
          </a:p>
        </p:txBody>
      </p:sp>
      <p:pic>
        <p:nvPicPr>
          <p:cNvPr id="86021" name="Picture 5" descr="Oude Kerk - Amsterdam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752600" y="1562100"/>
            <a:ext cx="7048500" cy="44577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Interior of the Oude Kerk in Amsterdam</a:t>
            </a: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- </a:t>
            </a:r>
            <a:r>
              <a:rPr lang="en-US" sz="3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Emmanuel De Witt</a:t>
            </a:r>
          </a:p>
        </p:txBody>
      </p:sp>
      <p:pic>
        <p:nvPicPr>
          <p:cNvPr id="33795" name="Picture 3" descr="Emmanuel de Witte-Interior of the Oude Kerk at Amsterdam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09800" y="1457325"/>
            <a:ext cx="6191250" cy="5019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447800" y="242888"/>
            <a:ext cx="76962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Upper-class Homes, Amsterdam</a:t>
            </a:r>
            <a:b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Early 1600s</a:t>
            </a:r>
          </a:p>
        </p:txBody>
      </p:sp>
      <p:pic>
        <p:nvPicPr>
          <p:cNvPr id="93187" name="Picture 3" descr="Upper class homes-1617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752600" y="2133600"/>
            <a:ext cx="7086600" cy="44577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00200" y="76200"/>
            <a:ext cx="731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Catholic “Hidden” Church</a:t>
            </a:r>
            <a:b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in the Attic, Amsterdam, 1630s</a:t>
            </a:r>
          </a:p>
        </p:txBody>
      </p:sp>
      <p:pic>
        <p:nvPicPr>
          <p:cNvPr id="5123" name="Picture 3" descr="Catholic Hidden Church in the Attic-163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b="11081"/>
          <a:stretch>
            <a:fillRect/>
          </a:stretch>
        </p:blipFill>
        <p:spPr bwMode="auto">
          <a:xfrm>
            <a:off x="3429000" y="1447800"/>
            <a:ext cx="3684588" cy="5181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Interior of a Portuguese Synagogue in Amsterdam</a:t>
            </a: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– </a:t>
            </a:r>
            <a:r>
              <a:rPr lang="en-US" sz="28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Emmanuel De Witte</a:t>
            </a:r>
          </a:p>
        </p:txBody>
      </p:sp>
      <p:pic>
        <p:nvPicPr>
          <p:cNvPr id="22531" name="Picture 3" descr="Emmanuel de Witte-Interior of a Portuguese Synagogue in Amsterdam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048000" y="1447800"/>
            <a:ext cx="4464050" cy="5181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447800" y="180975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Patrician Houses Along the Canal in Leiden</a:t>
            </a:r>
          </a:p>
        </p:txBody>
      </p:sp>
      <p:pic>
        <p:nvPicPr>
          <p:cNvPr id="88067" name="Picture 3" descr="Canal with Patrician Houses in Leiden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981200" y="1600200"/>
            <a:ext cx="6705600" cy="4876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Portrait of an Old Jewish Man</a:t>
            </a: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Rembrandt, 1654</a:t>
            </a:r>
          </a:p>
        </p:txBody>
      </p:sp>
      <p:pic>
        <p:nvPicPr>
          <p:cNvPr id="53252" name="Picture 4" descr="Rembrandt-Portrait of an Old Jewish Man-1654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3352800" y="1524000"/>
            <a:ext cx="3997325" cy="5029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Beware of Luxury</a:t>
            </a: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– 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Steen</a:t>
            </a:r>
          </a:p>
        </p:txBody>
      </p:sp>
      <p:pic>
        <p:nvPicPr>
          <p:cNvPr id="38915" name="Picture 3" descr="Jan Steen - Beware of Luxury-1660-1663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828800" y="1143000"/>
            <a:ext cx="7010400" cy="48196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733800" y="60340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“Genre” Painting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Still Life with Gilt Goblet</a:t>
            </a:r>
            <a:b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William Heda, 1635</a:t>
            </a:r>
          </a:p>
        </p:txBody>
      </p:sp>
      <p:pic>
        <p:nvPicPr>
          <p:cNvPr id="49156" name="Picture 4" descr="William Heda-Still Life with Gilt Goblet-1635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86000" y="1524000"/>
            <a:ext cx="5943600" cy="45656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733800" y="6172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“Genre” Painting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Burgher of Delft &amp; His</a:t>
            </a:r>
            <a:br>
              <a:rPr lang="en-US" sz="38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8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Daughter</a:t>
            </a:r>
            <a:r>
              <a:rPr lang="en-US" sz="38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– Jan Steen</a:t>
            </a:r>
          </a:p>
        </p:txBody>
      </p:sp>
      <p:pic>
        <p:nvPicPr>
          <p:cNvPr id="35843" name="Picture 3" descr="Jan Steen-The Burgher of Delft and His Daughter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124200" y="1371600"/>
            <a:ext cx="4364038" cy="5257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664B-07D5-4D9E-B324-BD0D3CBD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from Willem, </a:t>
            </a:r>
            <a:br>
              <a:rPr lang="en-US" dirty="0"/>
            </a:br>
            <a:r>
              <a:rPr lang="en-US" dirty="0"/>
              <a:t>a Dutchman in America</a:t>
            </a:r>
          </a:p>
        </p:txBody>
      </p:sp>
      <p:pic>
        <p:nvPicPr>
          <p:cNvPr id="1026" name="Picture 2" descr="Fluent in TWO months: The Dutch mission! - Fluent in 3 months - Language  Hacking and Travel Tips">
            <a:extLst>
              <a:ext uri="{FF2B5EF4-FFF2-40B4-BE49-F238E27FC236}">
                <a16:creationId xmlns:a16="http://schemas.microsoft.com/office/drawing/2014/main" id="{5A324587-631E-4CF6-80F7-4310562D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362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693EC-E289-4AF6-B889-1B4F97D8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5000"/>
            <a:ext cx="4876800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rgbClr val="0066FF"/>
                </a:solidFill>
              </a:rPr>
              <a:t>“If it </a:t>
            </a:r>
            <a:r>
              <a:rPr lang="en-US" sz="4400" dirty="0" err="1">
                <a:solidFill>
                  <a:srgbClr val="0066FF"/>
                </a:solidFill>
              </a:rPr>
              <a:t>aint</a:t>
            </a:r>
            <a:r>
              <a:rPr lang="en-US" sz="4400" dirty="0">
                <a:solidFill>
                  <a:srgbClr val="0066FF"/>
                </a:solidFill>
              </a:rPr>
              <a:t>’ Dutch,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66FF"/>
                </a:solidFill>
              </a:rPr>
              <a:t>It </a:t>
            </a:r>
            <a:r>
              <a:rPr lang="en-US" sz="4400" dirty="0" err="1">
                <a:solidFill>
                  <a:srgbClr val="0066FF"/>
                </a:solidFill>
              </a:rPr>
              <a:t>ain’t</a:t>
            </a:r>
            <a:r>
              <a:rPr lang="en-US" sz="4400" dirty="0">
                <a:solidFill>
                  <a:srgbClr val="0066FF"/>
                </a:solidFill>
              </a:rPr>
              <a:t> much”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Why would he believe and say such a thing?</a:t>
            </a:r>
          </a:p>
        </p:txBody>
      </p:sp>
      <p:pic>
        <p:nvPicPr>
          <p:cNvPr id="1028" name="Picture 4" descr="Dutch Central Bank Wants to Be European Union's CBDC Proving Ground -  CoinDesk">
            <a:extLst>
              <a:ext uri="{FF2B5EF4-FFF2-40B4-BE49-F238E27FC236}">
                <a16:creationId xmlns:a16="http://schemas.microsoft.com/office/drawing/2014/main" id="{1E4BC4C7-D5C9-4146-8E8B-E59EF9EC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msung sued by Dutch – Channel EYE">
            <a:extLst>
              <a:ext uri="{FF2B5EF4-FFF2-40B4-BE49-F238E27FC236}">
                <a16:creationId xmlns:a16="http://schemas.microsoft.com/office/drawing/2014/main" id="{7E9DD7FB-7861-4994-96BC-7886481F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65541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44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Leiden Baker &amp; His Wife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Steen</a:t>
            </a:r>
          </a:p>
        </p:txBody>
      </p:sp>
      <p:pic>
        <p:nvPicPr>
          <p:cNvPr id="36867" name="Picture 3" descr="Jan Steen - The Leiden baker and His Wif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084513" y="1511300"/>
            <a:ext cx="4459287" cy="50419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A Young Woman with a Water Jug</a:t>
            </a:r>
            <a:r>
              <a:rPr lang="en-US" sz="36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- 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</a:t>
            </a:r>
            <a:r>
              <a:rPr lang="en-US" sz="3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, 1662</a:t>
            </a:r>
          </a:p>
        </p:txBody>
      </p:sp>
      <p:pic>
        <p:nvPicPr>
          <p:cNvPr id="65540" name="Picture 4" descr="Vermeer-A Young Woman with a Water Jug-166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124200" y="1524000"/>
            <a:ext cx="4476750" cy="495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Girl with a Pearl Earring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, 1665</a:t>
            </a:r>
          </a:p>
        </p:txBody>
      </p:sp>
      <p:pic>
        <p:nvPicPr>
          <p:cNvPr id="66565" name="Picture 5" descr="Vermeer-Girl with a Pearl Earring-1665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124200" y="1471613"/>
            <a:ext cx="4254500" cy="50053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2819400" y="1066800"/>
            <a:ext cx="45720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Dutch</a:t>
            </a:r>
          </a:p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447800" y="349250"/>
            <a:ext cx="7696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Dutch Economy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981200" y="1563688"/>
            <a:ext cx="670560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Exported diamonds, linens, lace, pottery / porcelain.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 inflation.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Great Dutch land reclamation project was accelerated during this time.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Masters of the </a:t>
            </a:r>
            <a:r>
              <a:rPr lang="en-US" sz="2800" b="1" dirty="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“carrying trade”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(lowest shipping rates in Europe).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447800" y="19685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17c Dutch Global Commerce</a:t>
            </a:r>
          </a:p>
        </p:txBody>
      </p:sp>
      <p:pic>
        <p:nvPicPr>
          <p:cNvPr id="57348" name="Picture 4" descr="c16m03"/>
          <p:cNvPicPr preferRelativeResize="0"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1031" t="1422" r="1031" b="1866"/>
          <a:stretch>
            <a:fillRect/>
          </a:stretch>
        </p:blipFill>
        <p:spPr bwMode="auto">
          <a:xfrm>
            <a:off x="1676400" y="1143000"/>
            <a:ext cx="7239000" cy="5181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Dutch East India Ship, 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mid-17c</a:t>
            </a:r>
          </a:p>
        </p:txBody>
      </p:sp>
      <p:pic>
        <p:nvPicPr>
          <p:cNvPr id="6148" name="Picture 4" descr="Dutch East India Co ship-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295650" y="1143000"/>
            <a:ext cx="4071938" cy="5410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47800" y="333375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Return of the Dutch East India</a:t>
            </a:r>
            <a:b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Fleet, 1599</a:t>
            </a:r>
          </a:p>
        </p:txBody>
      </p:sp>
      <p:pic>
        <p:nvPicPr>
          <p:cNvPr id="34819" name="Picture 3" descr="Return of the Dutch East India Fleet-1599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133600" y="2057400"/>
            <a:ext cx="6315075" cy="38147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Amsterdam Stock Market (Bourse)</a:t>
            </a:r>
            <a:br>
              <a:rPr lang="en-US" sz="36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Emmanuel De Witte, 1653</a:t>
            </a:r>
          </a:p>
        </p:txBody>
      </p:sp>
      <p:pic>
        <p:nvPicPr>
          <p:cNvPr id="21507" name="Picture 3" descr="Emmanuel de Witte-Amsterdam Stock Market-165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048000" y="1371600"/>
            <a:ext cx="4495800" cy="4800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05000" y="6232525"/>
            <a:ext cx="6781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Jewish refugees helped found it in 1602.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Sampling Officials of the Drapers Guild</a:t>
            </a: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– 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Rembrandt - 1662</a:t>
            </a:r>
          </a:p>
        </p:txBody>
      </p:sp>
      <p:pic>
        <p:nvPicPr>
          <p:cNvPr id="55299" name="Picture 3" descr="Rembrandt-Sampling Officials of the Drapers Guild-166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752600" y="1676400"/>
            <a:ext cx="7086600" cy="48037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lafemmeenrouge93-150119042911-conversion-gate02/95/la-femme-en-rouge93-8-638.jpg?cb=1421663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8638"/>
            <a:ext cx="8778238" cy="60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86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Lace Maker</a:t>
            </a:r>
            <a:br>
              <a:rPr lang="en-US" sz="42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Nicolaes Maes</a:t>
            </a:r>
          </a:p>
        </p:txBody>
      </p:sp>
      <p:pic>
        <p:nvPicPr>
          <p:cNvPr id="46083" name="Picture 3" descr="Nicolaes Maes-The Lacemaker-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349500" y="1473200"/>
            <a:ext cx="5880100" cy="5080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Lace Maker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, 1669-1670</a:t>
            </a:r>
          </a:p>
        </p:txBody>
      </p:sp>
      <p:pic>
        <p:nvPicPr>
          <p:cNvPr id="71684" name="Picture 4" descr="Vermeer-The Lacemaker-1669-16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4260850" cy="495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Account Keeper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Nicolaes Maes, 1656</a:t>
            </a:r>
          </a:p>
        </p:txBody>
      </p:sp>
      <p:pic>
        <p:nvPicPr>
          <p:cNvPr id="39939" name="Picture 3" descr="Nicolaes Maes-The Account Keeper-1656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302000" y="1524000"/>
            <a:ext cx="3937000" cy="495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A Woman Holding a Balance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, 1662</a:t>
            </a:r>
          </a:p>
        </p:txBody>
      </p:sp>
      <p:pic>
        <p:nvPicPr>
          <p:cNvPr id="56324" name="Picture 4" descr="Vermeer-A Woman Holding a Balance - 166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068638" y="1600200"/>
            <a:ext cx="4398962" cy="495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View of Delft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, 1660-1661</a:t>
            </a:r>
          </a:p>
        </p:txBody>
      </p:sp>
      <p:pic>
        <p:nvPicPr>
          <p:cNvPr id="72708" name="Picture 4" descr="Vermeer-View of Delft-1660-6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86000" y="1524000"/>
            <a:ext cx="6096000" cy="50053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53000" y="22860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Dutch</a:t>
            </a:r>
            <a:br>
              <a:rPr lang="en-US" sz="48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8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Delftware</a:t>
            </a:r>
          </a:p>
        </p:txBody>
      </p:sp>
      <p:pic>
        <p:nvPicPr>
          <p:cNvPr id="3077" name="Picture 5" descr="Delftware-tulip vase-18c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86000" y="762000"/>
            <a:ext cx="2362200" cy="22018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078" name="Picture 6" descr="Delft-plate-Liverpool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5602" t="2428" r="5882" b="2884"/>
          <a:stretch>
            <a:fillRect/>
          </a:stretch>
        </p:blipFill>
        <p:spPr bwMode="auto">
          <a:xfrm>
            <a:off x="5715000" y="2322513"/>
            <a:ext cx="2895600" cy="28590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079" name="Picture 7" descr="English Delftware-1620-35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1981200" y="3657600"/>
            <a:ext cx="2971800" cy="29067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76800" y="5943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English Delftware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200400" y="365125"/>
            <a:ext cx="5410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Dutch West India</a:t>
            </a:r>
            <a:b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Company, </a:t>
            </a: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1621</a:t>
            </a:r>
          </a:p>
        </p:txBody>
      </p:sp>
      <p:pic>
        <p:nvPicPr>
          <p:cNvPr id="103427" name="Picture 3" descr="Dutch West India Co Flag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828800" y="1338263"/>
            <a:ext cx="2667000" cy="17859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3428" name="Picture 4" descr="Netherland Antilles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029200" y="2209800"/>
            <a:ext cx="3830638" cy="4114800"/>
          </a:xfrm>
          <a:prstGeom prst="rect">
            <a:avLst/>
          </a:prstGeom>
          <a:noFill/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438400" y="4724400"/>
            <a:ext cx="228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algn="r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None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Netherland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Antilles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696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18c Delftware Tobacco Jars</a:t>
            </a:r>
          </a:p>
        </p:txBody>
      </p:sp>
      <p:pic>
        <p:nvPicPr>
          <p:cNvPr id="47107" name="Picture 3" descr="Tobacco jars-18c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2133600" y="1295400"/>
            <a:ext cx="6172200" cy="51022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47800" y="409575"/>
            <a:ext cx="7696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Fort Orange 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(Albany, NY)</a:t>
            </a:r>
            <a:b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in New Netherlands</a:t>
            </a:r>
            <a:endParaRPr lang="en-US" sz="3600" b="1">
              <a:solidFill>
                <a:srgbClr val="805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eshireBroad" pitchFamily="2" charset="0"/>
            </a:endParaRPr>
          </a:p>
        </p:txBody>
      </p:sp>
      <p:pic>
        <p:nvPicPr>
          <p:cNvPr id="104451" name="Picture 3" descr="FortOrang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14600" y="2286000"/>
            <a:ext cx="5486400" cy="314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New Amsterdam (NYC)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276600" y="13096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Settled in 1624.</a:t>
            </a:r>
          </a:p>
        </p:txBody>
      </p:sp>
      <p:pic>
        <p:nvPicPr>
          <p:cNvPr id="105476" name="Picture 4" descr="NYC Official Seal - 16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743200"/>
            <a:ext cx="1981200" cy="2057400"/>
          </a:xfrm>
          <a:prstGeom prst="rect">
            <a:avLst/>
          </a:prstGeom>
          <a:noFill/>
        </p:spPr>
      </p:pic>
      <p:pic>
        <p:nvPicPr>
          <p:cNvPr id="105477" name="Picture 5" descr="NYC 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438400"/>
            <a:ext cx="3600450" cy="2057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828800" y="514985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None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Official Flag of the       NYC Seal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of the City of NY.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447800" y="1981200"/>
            <a:ext cx="2667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</a:t>
            </a:r>
            <a:b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Netherlands:</a:t>
            </a:r>
            <a:b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b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</a:t>
            </a:r>
            <a:b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“Low</a:t>
            </a:r>
            <a:b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Country”</a:t>
            </a:r>
          </a:p>
        </p:txBody>
      </p:sp>
      <p:pic>
        <p:nvPicPr>
          <p:cNvPr id="102403" name="Picture 3" descr="map-high &amp; low Netherlands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191000" y="304800"/>
            <a:ext cx="4724400" cy="6324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BCA1D6-D26C-4AF8-973D-8D8FACC3C041}"/>
              </a:ext>
            </a:extLst>
          </p:cNvPr>
          <p:cNvSpPr txBox="1"/>
          <p:nvPr/>
        </p:nvSpPr>
        <p:spPr>
          <a:xfrm>
            <a:off x="4267200" y="914400"/>
            <a:ext cx="1600200" cy="1477328"/>
          </a:xfrm>
          <a:prstGeom prst="rect">
            <a:avLst/>
          </a:prstGeom>
          <a:solidFill>
            <a:srgbClr val="EBD6C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Natural Port Cities =Amsterdam &amp; Rotterdam Trade!</a:t>
            </a: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804AAC36-AE6D-4102-922C-B27F9E46E131}"/>
              </a:ext>
            </a:extLst>
          </p:cNvPr>
          <p:cNvSpPr/>
          <p:nvPr/>
        </p:nvSpPr>
        <p:spPr>
          <a:xfrm rot="5400000">
            <a:off x="5181600" y="1752600"/>
            <a:ext cx="304800" cy="1524000"/>
          </a:xfrm>
          <a:prstGeom prst="bentUpArrow">
            <a:avLst>
              <a:gd name="adj1" fmla="val 25000"/>
              <a:gd name="adj2" fmla="val 27202"/>
              <a:gd name="adj3" fmla="val 25000"/>
            </a:avLst>
          </a:prstGeom>
          <a:solidFill>
            <a:srgbClr val="EBD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91D92A57-7022-445D-A6FA-E96A17D68888}"/>
              </a:ext>
            </a:extLst>
          </p:cNvPr>
          <p:cNvSpPr/>
          <p:nvPr/>
        </p:nvSpPr>
        <p:spPr>
          <a:xfrm rot="5400000">
            <a:off x="4000500" y="2552700"/>
            <a:ext cx="1295400" cy="762000"/>
          </a:xfrm>
          <a:prstGeom prst="bentUpArrow">
            <a:avLst>
              <a:gd name="adj1" fmla="val 10688"/>
              <a:gd name="adj2" fmla="val 17615"/>
              <a:gd name="adj3" fmla="val 31193"/>
            </a:avLst>
          </a:prstGeom>
          <a:solidFill>
            <a:srgbClr val="EBD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9965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447800" y="27305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New Amsterdam (NYC)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524000" y="60198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algn="ctr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None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20c Dutch Revival Building in NYC.</a:t>
            </a:r>
          </a:p>
        </p:txBody>
      </p:sp>
      <p:pic>
        <p:nvPicPr>
          <p:cNvPr id="106500" name="Picture 4" descr="20c Dutch Revival Bldg - NYC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276600" y="1295400"/>
            <a:ext cx="4098925" cy="4419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Dutch East India Company, 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1602</a:t>
            </a:r>
          </a:p>
        </p:txBody>
      </p:sp>
      <p:pic>
        <p:nvPicPr>
          <p:cNvPr id="107523" name="Picture 3" descr="Dutch East India Co flag - V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9025" y="1066800"/>
            <a:ext cx="3305175" cy="2057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7524" name="Picture 4" descr="Dutch East Indies - 17cReligious Wars - 1660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2209800" y="3429000"/>
            <a:ext cx="61722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“Africa” Center Panel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van der Heyden, 1664-66</a:t>
            </a:r>
          </a:p>
        </p:txBody>
      </p:sp>
      <p:pic>
        <p:nvPicPr>
          <p:cNvPr id="108547" name="Picture 3" descr="Jan van Kessel-Africa-central panel-1664-16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4738" y="1447800"/>
            <a:ext cx="3548062" cy="5105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47800" y="365125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Dutch in Japan, 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18c</a:t>
            </a:r>
          </a:p>
        </p:txBody>
      </p:sp>
      <p:pic>
        <p:nvPicPr>
          <p:cNvPr id="20483" name="Picture 3" descr="Dutch in Japan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000" t="4913" r="4401" b="6070"/>
          <a:stretch>
            <a:fillRect/>
          </a:stretch>
        </p:blipFill>
        <p:spPr bwMode="auto">
          <a:xfrm>
            <a:off x="1752600" y="1600200"/>
            <a:ext cx="7086600" cy="46640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Dutch Ship in Nagasaki</a:t>
            </a:r>
            <a:b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Late 18c</a:t>
            </a:r>
          </a:p>
        </p:txBody>
      </p:sp>
      <p:pic>
        <p:nvPicPr>
          <p:cNvPr id="19459" name="Picture 3" descr="Dutch ship in Nagasaki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000" t="2806" r="4401" b="7410"/>
          <a:stretch>
            <a:fillRect/>
          </a:stretch>
        </p:blipFill>
        <p:spPr bwMode="auto">
          <a:xfrm>
            <a:off x="1828800" y="1752600"/>
            <a:ext cx="6858000" cy="4572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2971800" y="1295400"/>
            <a:ext cx="4267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Dutch</a:t>
            </a:r>
          </a:p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Intellectual</a:t>
            </a:r>
          </a:p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429000" y="152400"/>
            <a:ext cx="5486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University of Leiden,</a:t>
            </a:r>
            <a:b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1575</a:t>
            </a:r>
          </a:p>
        </p:txBody>
      </p:sp>
      <p:pic>
        <p:nvPicPr>
          <p:cNvPr id="109571" name="Picture 3" descr="Leiden University Library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828800" y="3581400"/>
            <a:ext cx="3124200" cy="25812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9572" name="Picture 4" descr="Leiden University-seal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867400" y="1143000"/>
            <a:ext cx="1785938" cy="1905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9573" name="Picture 5" descr="Leiden University-1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1905000" y="990600"/>
            <a:ext cx="3429000" cy="22066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029200" y="3338513"/>
            <a:ext cx="41148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By 1645, largest university in the Protestant world.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separation of the strong provinces hindered the power of any church to control intellectual life in the Dutch Republic!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University of Gröningen, 1614</a:t>
            </a:r>
          </a:p>
        </p:txBody>
      </p:sp>
      <p:pic>
        <p:nvPicPr>
          <p:cNvPr id="110598" name="Picture 6" descr="University_of_Groningen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029200" y="1219200"/>
            <a:ext cx="3829050" cy="5105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10600" name="Picture 8" descr="Groningen Univ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2286000" y="1219200"/>
            <a:ext cx="1546225" cy="2362200"/>
          </a:xfrm>
          <a:prstGeom prst="rect">
            <a:avLst/>
          </a:prstGeom>
          <a:noFill/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524000" y="3810000"/>
            <a:ext cx="3429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Leiden, they were the first international universities.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 of the students were foreigners.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René Descartes</a:t>
            </a:r>
            <a:endParaRPr lang="en-US" sz="5400" b="1">
              <a:solidFill>
                <a:srgbClr val="805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eshireBroad" pitchFamily="2" charset="0"/>
            </a:endParaRPr>
          </a:p>
        </p:txBody>
      </p:sp>
      <p:pic>
        <p:nvPicPr>
          <p:cNvPr id="121859" name="Picture 3" descr="Descar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914400"/>
            <a:ext cx="3997325" cy="4876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676400" y="5883275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French philosopher lived in Leiden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from 1628 to 1649.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Hans_Lippershe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3733800" y="1447800"/>
            <a:ext cx="2994025" cy="4267200"/>
          </a:xfrm>
          <a:prstGeom prst="rect">
            <a:avLst/>
          </a:prstGeom>
          <a:noFill/>
        </p:spPr>
      </p:pic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Dutch Optics:  The Telescope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057400" y="5654675"/>
            <a:ext cx="640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336699"/>
              </a:buClr>
              <a:buFont typeface="Ships" pitchFamily="2" charset="0"/>
              <a:buNone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agree that the telescope was invented by Hans Lippershey in 1608.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17c:  The “Dutch” Century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676400" y="1143000"/>
            <a:ext cx="7162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was a political model… republic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passionate attitude towards religion in the country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level of religious toleration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Stable, thriving economy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“Golden Age” of artists &amp; thinkers.</a:t>
            </a:r>
          </a:p>
          <a:p>
            <a:pPr marL="1028700" lvl="1" indent="-339725">
              <a:spcBef>
                <a:spcPct val="50000"/>
              </a:spcBef>
              <a:buClr>
                <a:srgbClr val="996633"/>
              </a:buClr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Religion and everyday life were recurring themes in their 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524000" y="92075"/>
            <a:ext cx="7467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Astronomical Pioneer:</a:t>
            </a:r>
            <a:br>
              <a:rPr lang="en-US" sz="41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1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Christiaan Huygens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667000" y="5654675"/>
            <a:ext cx="533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Explanation of Saturn’s rings.</a:t>
            </a:r>
          </a:p>
          <a:p>
            <a:pPr marL="515938" indent="-515938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Wave theory of light.</a:t>
            </a:r>
          </a:p>
        </p:txBody>
      </p:sp>
      <p:pic>
        <p:nvPicPr>
          <p:cNvPr id="112645" name="Picture 5" descr="huygens-1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557588" y="1524000"/>
            <a:ext cx="3376612" cy="3962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524000" y="92075"/>
            <a:ext cx="74676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Anton van Leeuwenhoek: </a:t>
            </a:r>
            <a:br>
              <a:rPr lang="en-US" sz="43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5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Microscope &amp; the Discovery of Micro-Organisms</a:t>
            </a:r>
          </a:p>
        </p:txBody>
      </p:sp>
      <p:pic>
        <p:nvPicPr>
          <p:cNvPr id="113670" name="Picture 6" descr="Leeuwenhoek microscop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962150" y="2362200"/>
            <a:ext cx="2000250" cy="3810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13671" name="Picture 7" descr="leeuwenhoek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b="5995"/>
          <a:stretch>
            <a:fillRect/>
          </a:stretch>
        </p:blipFill>
        <p:spPr bwMode="auto">
          <a:xfrm>
            <a:off x="4572000" y="2133600"/>
            <a:ext cx="3989388" cy="4343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Anatomy Lecture of Dr. Nicolaes Tulp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– </a:t>
            </a:r>
            <a:r>
              <a:rPr lang="en-US" sz="3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Rembrandt, 1632</a:t>
            </a:r>
          </a:p>
        </p:txBody>
      </p:sp>
      <p:pic>
        <p:nvPicPr>
          <p:cNvPr id="54276" name="Picture 4" descr="Rembrandt-Anatomy Lecture of Dr Nicolaes Tulp-163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981200" y="15240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47800" y="257175"/>
            <a:ext cx="769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(detail) Anatomy Lecture of </a:t>
            </a:r>
            <a:br>
              <a:rPr lang="en-US" sz="36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6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Dr. Nicolaes Tulp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– </a:t>
            </a:r>
            <a:r>
              <a:rPr lang="en-US" sz="3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Rembrandt, 1632</a:t>
            </a:r>
          </a:p>
        </p:txBody>
      </p:sp>
      <p:pic>
        <p:nvPicPr>
          <p:cNvPr id="76804" name="Picture 4" descr="Rembrandt-Anatomy Lecture of Dr Nicolaes Tulp-1632-details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86000" y="1757363"/>
            <a:ext cx="6096000" cy="44910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447800" y="257175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 and Optics</a:t>
            </a:r>
            <a:endParaRPr lang="en-US" sz="4000" b="1">
              <a:solidFill>
                <a:srgbClr val="805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eshireBroad" pitchFamily="2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7848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68325" indent="-568325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Did Vermeer use some of the new discoveries in optics for painting?</a:t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68325" indent="-568325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Did he use lenses to project the image of the subject [</a:t>
            </a:r>
            <a:r>
              <a:rPr lang="en-US" sz="2800" b="1" i="1" dirty="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camera </a:t>
            </a:r>
            <a:r>
              <a:rPr lang="en-US" sz="2800" b="1" i="1" dirty="0" err="1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obscura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] onto the canvas?</a:t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68325" indent="-568325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is argued that van Leeuwenhoek was the model for his painting, “The Astronomer.”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Astronomer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, 1668</a:t>
            </a:r>
          </a:p>
        </p:txBody>
      </p:sp>
      <p:pic>
        <p:nvPicPr>
          <p:cNvPr id="68612" name="Picture 4" descr="Vermeer-The Astronomer-1668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048000" y="1524000"/>
            <a:ext cx="4471988" cy="5029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Geographer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, 1668-1669</a:t>
            </a:r>
          </a:p>
        </p:txBody>
      </p:sp>
      <p:pic>
        <p:nvPicPr>
          <p:cNvPr id="69638" name="Picture 6" descr="Vermeer-The Geographer-1668-69-a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3048000" y="1447800"/>
            <a:ext cx="4518025" cy="51847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Girl Reading a Letter with the Window Open - 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</a:t>
            </a:r>
            <a:r>
              <a:rPr lang="en-US" sz="3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, 1657</a:t>
            </a:r>
          </a:p>
        </p:txBody>
      </p:sp>
      <p:pic>
        <p:nvPicPr>
          <p:cNvPr id="73732" name="Picture 4" descr="Vermeer-Girl Reading a Letter with a Window Open-1657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333750" y="1600200"/>
            <a:ext cx="3829050" cy="495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Music Lesson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Jan Vermeer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, 1662-1665</a:t>
            </a:r>
          </a:p>
        </p:txBody>
      </p:sp>
      <p:pic>
        <p:nvPicPr>
          <p:cNvPr id="67588" name="Picture 4" descr="Vermeer-Music Lesson-1662-65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101975" y="1524000"/>
            <a:ext cx="4441825" cy="5029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971800" y="1295400"/>
            <a:ext cx="4267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Dutch</a:t>
            </a:r>
          </a:p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3200400" y="1524000"/>
            <a:ext cx="40386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Dutch</a:t>
            </a:r>
          </a:p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35921" dir="2700000" algn="ctr" rotWithShape="0">
                    <a:srgbClr val="000066"/>
                  </a:outerShdw>
                </a:effectLst>
                <a:latin typeface="Deutsch Gothic"/>
              </a:rPr>
              <a:t>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Spanish Hapsburgs &amp; Europe</a:t>
            </a:r>
            <a:r>
              <a:rPr lang="en-US" sz="3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</a:t>
            </a:r>
            <a:r>
              <a:rPr lang="en-US" sz="31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(1556)</a:t>
            </a:r>
          </a:p>
        </p:txBody>
      </p:sp>
      <p:pic>
        <p:nvPicPr>
          <p:cNvPr id="63491" name="Picture 3" descr="map-Spanish Habsburgs and Europe-1556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13121" r="13123"/>
          <a:stretch>
            <a:fillRect/>
          </a:stretch>
        </p:blipFill>
        <p:spPr bwMode="auto">
          <a:xfrm>
            <a:off x="1905000" y="1143000"/>
            <a:ext cx="6781800" cy="4692650"/>
          </a:xfrm>
          <a:prstGeom prst="rect">
            <a:avLst/>
          </a:prstGeom>
          <a:noFill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752600" y="5883275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Philip II consolidated Hapsburg lands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 the end of the 16c.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1981200"/>
            <a:ext cx="1981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Netherlands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76800" y="2362200"/>
            <a:ext cx="0" cy="381000"/>
          </a:xfrm>
          <a:prstGeom prst="straightConnector1">
            <a:avLst/>
          </a:prstGeom>
          <a:ln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Night Watch</a:t>
            </a: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 – </a:t>
            </a:r>
            <a:r>
              <a:rPr lang="en-US" sz="32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Rembrandt, 1642</a:t>
            </a:r>
          </a:p>
        </p:txBody>
      </p:sp>
      <p:pic>
        <p:nvPicPr>
          <p:cNvPr id="117763" name="Picture 3" descr="Rembrandt - The Nightwatch - 1642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828800" y="990600"/>
            <a:ext cx="6781800" cy="5654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8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Spanish Netherlands:</a:t>
            </a:r>
            <a:br>
              <a:rPr lang="en-US" sz="3200" b="1" dirty="0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2800" b="1" dirty="0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Union of Utrecht, 1579</a:t>
            </a:r>
          </a:p>
        </p:txBody>
      </p:sp>
      <p:pic>
        <p:nvPicPr>
          <p:cNvPr id="64516" name="Picture 4" descr="map-Spanish Netherlands-Union of Utrecht-1579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t="17467"/>
          <a:stretch>
            <a:fillRect/>
          </a:stretch>
        </p:blipFill>
        <p:spPr bwMode="auto">
          <a:xfrm>
            <a:off x="2590800" y="1219200"/>
            <a:ext cx="5029200" cy="47593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676400" y="6019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United Provinces still recognized Spanish rule, but…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Dutch Politics</a:t>
            </a:r>
          </a:p>
        </p:txBody>
      </p:sp>
      <p:pic>
        <p:nvPicPr>
          <p:cNvPr id="9" name="Picture 4" descr="map-Spanish Netherlands-Union of Utrecht-1579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t="17467"/>
          <a:stretch>
            <a:fillRect/>
          </a:stretch>
        </p:blipFill>
        <p:spPr bwMode="auto">
          <a:xfrm>
            <a:off x="1600199" y="1143000"/>
            <a:ext cx="3703961" cy="3505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" name="Picture 3" descr="map-The Netherlands-1578-1609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5410200" y="1219200"/>
            <a:ext cx="3733038" cy="5257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57400" y="48768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happened between 1572 and 1609?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Netherlands (1609)</a:t>
            </a:r>
          </a:p>
        </p:txBody>
      </p:sp>
      <p:pic>
        <p:nvPicPr>
          <p:cNvPr id="115715" name="Picture 3" descr="map-The Netherlands-1578-1609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4724400" y="838200"/>
            <a:ext cx="405765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752600"/>
            <a:ext cx="2819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1581 the Dutch claimed independence  from Spain… remember?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447800" y="212725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Dutch Federation</a:t>
            </a:r>
          </a:p>
        </p:txBody>
      </p:sp>
      <p:sp>
        <p:nvSpPr>
          <p:cNvPr id="116739" name="_s1030"/>
          <p:cNvSpPr>
            <a:spLocks noChangeArrowheads="1"/>
          </p:cNvSpPr>
          <p:nvPr/>
        </p:nvSpPr>
        <p:spPr bwMode="auto">
          <a:xfrm>
            <a:off x="2819400" y="1295400"/>
            <a:ext cx="4953000" cy="1293813"/>
          </a:xfrm>
          <a:prstGeom prst="rect">
            <a:avLst/>
          </a:prstGeom>
          <a:solidFill>
            <a:srgbClr val="F6ECE2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             </a:t>
            </a:r>
            <a:r>
              <a:rPr lang="en-US" sz="2400" b="1" dirty="0">
                <a:solidFill>
                  <a:srgbClr val="DC0000"/>
                </a:solidFill>
                <a:latin typeface="Comic Sans MS" pitchFamily="66" charset="0"/>
              </a:rPr>
              <a:t>REGENTS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provincial level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held virtually all the power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strong advocates of local independence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6740" name="_s1031"/>
          <p:cNvSpPr>
            <a:spLocks noChangeArrowheads="1"/>
          </p:cNvSpPr>
          <p:nvPr/>
        </p:nvSpPr>
        <p:spPr bwMode="auto">
          <a:xfrm>
            <a:off x="2286000" y="3292475"/>
            <a:ext cx="6019800" cy="1066800"/>
          </a:xfrm>
          <a:prstGeom prst="rect">
            <a:avLst/>
          </a:prstGeom>
          <a:solidFill>
            <a:srgbClr val="F6ECE2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              </a:t>
            </a:r>
            <a:r>
              <a:rPr lang="en-US" sz="2400" b="1" dirty="0">
                <a:solidFill>
                  <a:srgbClr val="80552A"/>
                </a:solidFill>
                <a:latin typeface="Comic Sans MS" pitchFamily="66" charset="0"/>
              </a:rPr>
              <a:t>STADHOLDER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States General representative from each province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responsible for defense and order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6741" name="_s1032"/>
          <p:cNvSpPr>
            <a:spLocks noChangeArrowheads="1"/>
          </p:cNvSpPr>
          <p:nvPr/>
        </p:nvSpPr>
        <p:spPr bwMode="auto">
          <a:xfrm>
            <a:off x="2057400" y="5121275"/>
            <a:ext cx="6477000" cy="1508125"/>
          </a:xfrm>
          <a:prstGeom prst="rect">
            <a:avLst/>
          </a:prstGeom>
          <a:solidFill>
            <a:srgbClr val="F6ECE2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   </a:t>
            </a:r>
            <a:r>
              <a:rPr lang="en-US" sz="2400" b="1" dirty="0">
                <a:solidFill>
                  <a:srgbClr val="336699"/>
                </a:solidFill>
              </a:rPr>
              <a:t>STATES GENERAL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federal assembly met at the Hague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foreign affairs (war)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all issues had to be referred to the local Estates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53340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53340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6962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Count William II Granting Privileges</a:t>
            </a:r>
            <a:br>
              <a:rPr lang="en-US" sz="37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28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Cesare van Everdingen, 1654</a:t>
            </a:r>
            <a:endParaRPr lang="en-US" sz="4400" b="1">
              <a:solidFill>
                <a:srgbClr val="805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eshireBroad" pitchFamily="2" charset="0"/>
            </a:endParaRPr>
          </a:p>
        </p:txBody>
      </p:sp>
      <p:pic>
        <p:nvPicPr>
          <p:cNvPr id="119811" name="Picture 3" descr="Caesar van Everdingen - Count William II of Holland Granting Privileges-165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895600" y="1600200"/>
            <a:ext cx="4776788" cy="4800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Anglo-Dutch Trade Wars</a:t>
            </a:r>
            <a:endParaRPr lang="en-US" sz="4000" b="1" dirty="0">
              <a:solidFill>
                <a:srgbClr val="805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eshireBroad" pitchFamily="2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676400" y="987425"/>
            <a:ext cx="7010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Anglo-Dutch War: 1660-1665</a:t>
            </a:r>
          </a:p>
          <a:p>
            <a:pPr marL="568325" indent="-568325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Second Anglo-Dutch War: 1665-1667</a:t>
            </a:r>
          </a:p>
          <a:p>
            <a:pPr marL="568325" indent="-568325">
              <a:spcBef>
                <a:spcPct val="50000"/>
              </a:spcBef>
              <a:buClr>
                <a:srgbClr val="336699"/>
              </a:buClr>
              <a:buFont typeface="Ships" pitchFamily="2" charset="0"/>
              <a:buChar char="R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Third Anglo-Dutch War: 1674-1678</a:t>
            </a:r>
          </a:p>
        </p:txBody>
      </p:sp>
      <p:pic>
        <p:nvPicPr>
          <p:cNvPr id="123908" name="Picture 4" descr="King William I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19400"/>
            <a:ext cx="1981200" cy="2743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23909" name="Picture 5" descr="Queen Mary 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2819400"/>
            <a:ext cx="2006600" cy="2743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524000" y="5638800"/>
            <a:ext cx="7543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King William III       Queen Mary II</a:t>
            </a:r>
            <a:b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ascend the throne of England in 1689 after the            </a:t>
            </a:r>
            <a:b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Glorious Revolution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27305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William III of England:</a:t>
            </a:r>
            <a:b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40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“Dutch William”</a:t>
            </a:r>
          </a:p>
        </p:txBody>
      </p:sp>
      <p:pic>
        <p:nvPicPr>
          <p:cNvPr id="37891" name="Picture 3" descr="WIlliam III of England 0 Dutch WIlliam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371850" y="1905000"/>
            <a:ext cx="3790950" cy="34464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57400" y="58674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final “revenge” of the Dutch?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15962"/>
          </a:xfrm>
        </p:spPr>
        <p:txBody>
          <a:bodyPr/>
          <a:lstStyle/>
          <a:p>
            <a:r>
              <a:rPr lang="en-US" sz="4000" b="1" dirty="0"/>
              <a:t>Factors of Dutch Decline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72400" cy="5638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Economic prosperity &gt;&gt; stagnation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Leadership declines &gt; disunity</a:t>
            </a:r>
          </a:p>
          <a:p>
            <a:r>
              <a:rPr lang="en-US" b="1" dirty="0">
                <a:solidFill>
                  <a:srgbClr val="FF0000"/>
                </a:solidFill>
              </a:rPr>
              <a:t>GB rose as a naval power</a:t>
            </a:r>
          </a:p>
          <a:p>
            <a:r>
              <a:rPr lang="en-US" b="1" dirty="0">
                <a:solidFill>
                  <a:srgbClr val="FF0000"/>
                </a:solidFill>
              </a:rPr>
              <a:t>GB passed them technologically</a:t>
            </a:r>
          </a:p>
          <a:p>
            <a:r>
              <a:rPr lang="en-US" b="1" dirty="0">
                <a:solidFill>
                  <a:srgbClr val="FF0000"/>
                </a:solidFill>
              </a:rPr>
              <a:t>Dutch banking remained strong, but other banks developed </a:t>
            </a:r>
          </a:p>
          <a:p>
            <a:r>
              <a:rPr lang="en-US" b="1" dirty="0"/>
              <a:t>Which factors do you think MOST directly led to the decline of the Dutch as a world power in the 18</a:t>
            </a:r>
            <a:r>
              <a:rPr lang="en-US" b="1" baseline="30000" dirty="0"/>
              <a:t>th</a:t>
            </a:r>
            <a:r>
              <a:rPr lang="en-US" b="1" dirty="0"/>
              <a:t> century?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447800" y="196850"/>
            <a:ext cx="7696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Dutch Society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905000" y="1165225"/>
            <a:ext cx="67056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Amsterdam, Rotterdam: granaries with enough surplus for one year.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Generally higher salaries than in any other parts of W. Europe.</a:t>
            </a:r>
          </a:p>
          <a:p>
            <a:pPr marL="1133475" lvl="1" indent="-339725">
              <a:spcBef>
                <a:spcPct val="50000"/>
              </a:spcBef>
              <a:buClr>
                <a:srgbClr val="80552A"/>
              </a:buClr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Even women had higher wages.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Protestant work ethic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.”</a:t>
            </a:r>
          </a:p>
          <a:p>
            <a:pPr marL="1133475" lvl="1" indent="-339725">
              <a:spcBef>
                <a:spcPct val="50000"/>
              </a:spcBef>
              <a:buClr>
                <a:srgbClr val="80552A"/>
              </a:buClr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Thrift and frugality.</a:t>
            </a:r>
          </a:p>
          <a:p>
            <a:pPr marL="465138" indent="-465138">
              <a:spcBef>
                <a:spcPct val="50000"/>
              </a:spcBef>
              <a:buClr>
                <a:srgbClr val="336699"/>
              </a:buClr>
              <a:buSzPct val="140000"/>
              <a:buFont typeface="Ships" pitchFamily="2" charset="0"/>
              <a:buBlip>
                <a:blip r:embed="rId2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Had the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highest standard of living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in Europe!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C8C1-50D7-4578-A22B-12D68150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/>
              <a:t>Dutch Art: </a:t>
            </a:r>
            <a:br>
              <a:rPr lang="en-US" dirty="0"/>
            </a:br>
            <a:r>
              <a:rPr lang="en-US" dirty="0"/>
              <a:t>Communicating About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319E8-58B2-4C40-9ECF-1587E162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9800"/>
            <a:ext cx="7924800" cy="3916363"/>
          </a:xfrm>
        </p:spPr>
        <p:txBody>
          <a:bodyPr/>
          <a:lstStyle/>
          <a:p>
            <a:r>
              <a:rPr lang="en-US" dirty="0"/>
              <a:t>Historical: Biblical, Mythology, History</a:t>
            </a:r>
          </a:p>
          <a:p>
            <a:pPr lvl="1"/>
            <a:r>
              <a:rPr lang="en-US" dirty="0"/>
              <a:t>Prestigious, Master Status</a:t>
            </a:r>
          </a:p>
          <a:p>
            <a:r>
              <a:rPr lang="en-US" dirty="0"/>
              <a:t>Landscape / Cityscape </a:t>
            </a:r>
          </a:p>
          <a:p>
            <a:r>
              <a:rPr lang="en-US" dirty="0"/>
              <a:t>Genre</a:t>
            </a:r>
          </a:p>
          <a:p>
            <a:r>
              <a:rPr lang="en-US" dirty="0"/>
              <a:t>Portraiture</a:t>
            </a:r>
          </a:p>
          <a:p>
            <a:r>
              <a:rPr lang="en-US" dirty="0"/>
              <a:t>Maritime</a:t>
            </a:r>
          </a:p>
          <a:p>
            <a:r>
              <a:rPr lang="en-US" dirty="0"/>
              <a:t>Still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0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696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View of Doerdrecht</a:t>
            </a:r>
            <a:br>
              <a:rPr lang="en-US" sz="4000" b="1" i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</a:br>
            <a:r>
              <a:rPr lang="en-US" sz="3600" b="1">
                <a:solidFill>
                  <a:srgbClr val="805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Aelbert Cuyp, 1650s</a:t>
            </a:r>
          </a:p>
        </p:txBody>
      </p:sp>
      <p:pic>
        <p:nvPicPr>
          <p:cNvPr id="50179" name="Picture 3" descr="Aelbert_Cuyp-View of Dordrecht-1650s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752600" y="1524000"/>
            <a:ext cx="7010400" cy="50673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838</Words>
  <Application>Microsoft Office PowerPoint</Application>
  <PresentationFormat>On-screen Show (4:3)</PresentationFormat>
  <Paragraphs>153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Comic Sans MS</vt:lpstr>
      <vt:lpstr>Arial</vt:lpstr>
      <vt:lpstr>Wingdings</vt:lpstr>
      <vt:lpstr>Deutsch Gothic</vt:lpstr>
      <vt:lpstr>CheshireBroad</vt:lpstr>
      <vt:lpstr>Ships</vt:lpstr>
      <vt:lpstr>Default Design</vt:lpstr>
      <vt:lpstr>PowerPoint Presentation</vt:lpstr>
      <vt:lpstr>Quote from Willem,  a Dutchman 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Dutch Art:  Communicating About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Dutch Politics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of Dutch Decline </vt:lpstr>
    </vt:vector>
  </TitlesOfParts>
  <Company>Horace Greeley 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Dutch GOlden Age</dc:title>
  <dc:creator>Susan M. Pojer</dc:creator>
  <cp:lastModifiedBy>Reiner Kolodinski</cp:lastModifiedBy>
  <cp:revision>83</cp:revision>
  <dcterms:created xsi:type="dcterms:W3CDTF">2005-08-12T02:09:43Z</dcterms:created>
  <dcterms:modified xsi:type="dcterms:W3CDTF">2020-11-02T15:20:35Z</dcterms:modified>
</cp:coreProperties>
</file>