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2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7" d="100"/>
          <a:sy n="67" d="100"/>
        </p:scale>
        <p:origin x="6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nt.openclass.com/eps/pearson-reader/api/item/33c1ac75-46ce-4867-ae30-5281538f14a6/1/file/RubensteinCHG3-071415-MB/OPS/s9ml/chapter01/filep7000496834000000000000000000716.xhtml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nt.openclass.com/eps/pearson-reader/api/item/33c1ac75-46ce-4867-ae30-5281538f14a6/1/file/RubensteinCHG3-071415-MB/OPS/s9ml/chapter01/filep7000496834000000000000000000716.x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Rubenstein Chapter 1.9</a:t>
            </a:r>
          </a:p>
        </p:txBody>
      </p:sp>
    </p:spTree>
    <p:extLst>
      <p:ext uri="{BB962C8B-B14F-4D97-AF65-F5344CB8AC3E}">
        <p14:creationId xmlns:p14="http://schemas.microsoft.com/office/powerpoint/2010/main" val="805296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“Building a Community” Activity</a:t>
            </a:r>
            <a:br>
              <a:rPr lang="en-US" dirty="0"/>
            </a:br>
            <a:r>
              <a:rPr lang="en-US" sz="2400" dirty="0"/>
              <a:t>Density and 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336873"/>
            <a:ext cx="9928421" cy="35993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Essential Question: </a:t>
            </a:r>
          </a:p>
          <a:p>
            <a:pPr marL="0" indent="0">
              <a:buNone/>
            </a:pPr>
            <a:r>
              <a:rPr lang="en-US" dirty="0"/>
              <a:t>1.) What is the </a:t>
            </a:r>
            <a:r>
              <a:rPr lang="en-US" dirty="0">
                <a:solidFill>
                  <a:srgbClr val="FFFF00"/>
                </a:solidFill>
              </a:rPr>
              <a:t>concentration</a:t>
            </a:r>
            <a:r>
              <a:rPr lang="en-US" dirty="0"/>
              <a:t> of your community, dispersed or clustered? </a:t>
            </a:r>
            <a:r>
              <a:rPr lang="en-US" b="1" u="sng" dirty="0"/>
              <a:t>Explain Why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FFFF00"/>
                </a:solidFill>
              </a:rPr>
              <a:t>(Hint: Houses vs Apartments)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2.) If a developer asks you to change the layout of YOUR community to accommodate a </a:t>
            </a:r>
            <a:r>
              <a:rPr lang="en-US" dirty="0">
                <a:solidFill>
                  <a:srgbClr val="FFFF00"/>
                </a:solidFill>
              </a:rPr>
              <a:t>higher density</a:t>
            </a:r>
            <a:r>
              <a:rPr lang="en-US" dirty="0"/>
              <a:t> of residents, what is a possible solution to this problem? </a:t>
            </a:r>
            <a:r>
              <a:rPr lang="en-US" b="1" u="sng" dirty="0"/>
              <a:t>Explain Why!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3.) Take a second to think about how you designed your community… Would you say that your community is </a:t>
            </a:r>
            <a:r>
              <a:rPr lang="en-US" dirty="0">
                <a:solidFill>
                  <a:srgbClr val="FFFF00"/>
                </a:solidFill>
              </a:rPr>
              <a:t>patterned</a:t>
            </a:r>
            <a:r>
              <a:rPr lang="en-US" dirty="0"/>
              <a:t>, or is it irregular? </a:t>
            </a:r>
            <a:r>
              <a:rPr lang="en-US" b="1" u="sng" dirty="0"/>
              <a:t>Explain Why!</a:t>
            </a:r>
          </a:p>
        </p:txBody>
      </p:sp>
    </p:spTree>
    <p:extLst>
      <p:ext uri="{BB962C8B-B14F-4D97-AF65-F5344CB8AC3E}">
        <p14:creationId xmlns:p14="http://schemas.microsoft.com/office/powerpoint/2010/main" val="421377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9EE66F-4768-49DF-9F4E-263C4BC5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585378"/>
          </a:xfrm>
        </p:spPr>
        <p:txBody>
          <a:bodyPr/>
          <a:lstStyle/>
          <a:p>
            <a:r>
              <a:rPr lang="en-US" dirty="0"/>
              <a:t>1.10: Space &amp; Cultural Identity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91933B-52E8-4EF2-A3A3-1C1BEF0CD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527142"/>
            <a:ext cx="5513089" cy="485480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Cultural groups compete to organize living space…</a:t>
            </a:r>
          </a:p>
          <a:p>
            <a:pPr lvl="1"/>
            <a:r>
              <a:rPr lang="en-US" sz="2400" b="1" dirty="0">
                <a:solidFill>
                  <a:srgbClr val="FFFF00"/>
                </a:solidFill>
              </a:rPr>
              <a:t>Gender, Ethnicity, &amp; Sexuality </a:t>
            </a:r>
            <a:r>
              <a:rPr lang="en-US" dirty="0"/>
              <a:t>influence space &amp; its use</a:t>
            </a:r>
          </a:p>
          <a:p>
            <a:r>
              <a:rPr lang="en-US" b="1" dirty="0">
                <a:solidFill>
                  <a:srgbClr val="FFFF00"/>
                </a:solidFill>
              </a:rPr>
              <a:t>Cultural groups / ID influence movement &amp; settlement</a:t>
            </a:r>
          </a:p>
          <a:p>
            <a:pPr lvl="1"/>
            <a:r>
              <a:rPr lang="en-US" sz="2400" dirty="0"/>
              <a:t>Whose job dominates a couple’s choice of location?</a:t>
            </a:r>
          </a:p>
          <a:p>
            <a:pPr lvl="1"/>
            <a:r>
              <a:rPr lang="en-US" sz="2400" dirty="0"/>
              <a:t>How does sexuality influence settlement?</a:t>
            </a:r>
          </a:p>
          <a:p>
            <a:pPr lvl="1"/>
            <a:r>
              <a:rPr lang="en-US" sz="2400" dirty="0"/>
              <a:t>Where do ethnic minorities settle?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sexual diversity in space">
            <a:extLst>
              <a:ext uri="{FF2B5EF4-FFF2-40B4-BE49-F238E27FC236}">
                <a16:creationId xmlns:a16="http://schemas.microsoft.com/office/drawing/2014/main" id="{F8F23C1B-1634-4786-BEC8-9AECAFE30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012" y="84547"/>
            <a:ext cx="463296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1C91BB79-2881-4821-B3D1-2E96CC4A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10" y="3559267"/>
            <a:ext cx="415062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33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EA854-266D-4425-8466-BB9CE24F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381786"/>
            <a:ext cx="10349040" cy="934170"/>
          </a:xfrm>
        </p:spPr>
        <p:txBody>
          <a:bodyPr>
            <a:normAutofit/>
          </a:bodyPr>
          <a:lstStyle/>
          <a:p>
            <a:r>
              <a:rPr lang="en-US" dirty="0"/>
              <a:t>1.11: Space &amp; Diffusion - Spreading of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DD147-1C48-4D3A-80E8-31CE6D91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63" y="1344236"/>
            <a:ext cx="7209914" cy="5260157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Hearth / Node </a:t>
            </a:r>
            <a:r>
              <a:rPr lang="en-US" sz="2800" b="1" dirty="0"/>
              <a:t>= where innovation starts</a:t>
            </a:r>
          </a:p>
          <a:p>
            <a:r>
              <a:rPr lang="en-US" sz="2800" b="1" u="sng" dirty="0">
                <a:solidFill>
                  <a:srgbClr val="FFFF00"/>
                </a:solidFill>
              </a:rPr>
              <a:t>Relocation Diffusion </a:t>
            </a:r>
            <a:r>
              <a:rPr lang="en-US" sz="2800" b="1" dirty="0">
                <a:solidFill>
                  <a:srgbClr val="FFFF00"/>
                </a:solidFill>
              </a:rPr>
              <a:t>= spread by physical movement</a:t>
            </a:r>
          </a:p>
          <a:p>
            <a:r>
              <a:rPr lang="en-US" sz="2800" b="1" u="sng" dirty="0"/>
              <a:t>Expansion Diffusion </a:t>
            </a:r>
            <a:r>
              <a:rPr lang="en-US" sz="2800" b="1" dirty="0"/>
              <a:t>= spread &amp; adding to what is there</a:t>
            </a:r>
          </a:p>
          <a:p>
            <a:pPr lvl="1"/>
            <a:r>
              <a:rPr lang="en-US" sz="2400" b="1" dirty="0"/>
              <a:t>How does Expansion Diffusion occur?</a:t>
            </a:r>
          </a:p>
          <a:p>
            <a:pPr lvl="1"/>
            <a:r>
              <a:rPr lang="en-US" sz="2800" b="1" u="sng" dirty="0"/>
              <a:t>Hierarchical Diffusion</a:t>
            </a:r>
            <a:r>
              <a:rPr lang="en-US" sz="2800" b="1" dirty="0"/>
              <a:t>: based on power or  authority</a:t>
            </a:r>
          </a:p>
          <a:p>
            <a:pPr lvl="1"/>
            <a:r>
              <a:rPr lang="en-US" sz="2800" b="1" u="sng" dirty="0"/>
              <a:t>Contagious Diffusion</a:t>
            </a:r>
            <a:r>
              <a:rPr lang="en-US" sz="2800" b="1" dirty="0"/>
              <a:t>: rapid, widespread… goes VIRAL (ex. Social media)</a:t>
            </a:r>
          </a:p>
          <a:p>
            <a:pPr lvl="1"/>
            <a:r>
              <a:rPr lang="en-US" sz="2800" b="1" u="sng" dirty="0"/>
              <a:t>Stimulus Diffusion</a:t>
            </a:r>
            <a:r>
              <a:rPr lang="en-US" sz="2800" b="1" dirty="0"/>
              <a:t>: adopted / copied</a:t>
            </a:r>
          </a:p>
        </p:txBody>
      </p:sp>
      <p:pic>
        <p:nvPicPr>
          <p:cNvPr id="2050" name="Picture 2" descr="Image result for organization structure">
            <a:extLst>
              <a:ext uri="{FF2B5EF4-FFF2-40B4-BE49-F238E27FC236}">
                <a16:creationId xmlns:a16="http://schemas.microsoft.com/office/drawing/2014/main" id="{12E2C2EC-1E16-4823-974B-4093B7DB0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90" y="1544508"/>
            <a:ext cx="373888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witter logo">
            <a:extLst>
              <a:ext uri="{FF2B5EF4-FFF2-40B4-BE49-F238E27FC236}">
                <a16:creationId xmlns:a16="http://schemas.microsoft.com/office/drawing/2014/main" id="{AD31226E-9C01-4EEC-AA13-0DE1876C7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76" y="3813839"/>
            <a:ext cx="1510015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instagram logo">
            <a:extLst>
              <a:ext uri="{FF2B5EF4-FFF2-40B4-BE49-F238E27FC236}">
                <a16:creationId xmlns:a16="http://schemas.microsoft.com/office/drawing/2014/main" id="{F888A906-0AAC-4B3E-8895-1690A520A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086" y="3876180"/>
            <a:ext cx="1509386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i phone logo">
            <a:extLst>
              <a:ext uri="{FF2B5EF4-FFF2-40B4-BE49-F238E27FC236}">
                <a16:creationId xmlns:a16="http://schemas.microsoft.com/office/drawing/2014/main" id="{98D90D3B-32B9-4BCA-AD99-C73D43435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469" y="3813839"/>
            <a:ext cx="135870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06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6791-E517-4364-9F1D-BA5DD91D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86" y="495026"/>
            <a:ext cx="9896553" cy="853569"/>
          </a:xfrm>
        </p:spPr>
        <p:txBody>
          <a:bodyPr/>
          <a:lstStyle/>
          <a:p>
            <a:r>
              <a:rPr lang="en-US" dirty="0"/>
              <a:t>1.11: Spatial interaction -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29A41-F4F0-4216-B3B3-3A4DBC615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4" y="1209676"/>
            <a:ext cx="6440962" cy="4726514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Network</a:t>
            </a:r>
            <a:r>
              <a:rPr lang="en-US" sz="2800" b="1" dirty="0"/>
              <a:t> = Chains of communication that connect… </a:t>
            </a:r>
            <a:r>
              <a:rPr lang="en-US" sz="2800" b="1" u="sng" dirty="0"/>
              <a:t>Hub &amp; Spoke</a:t>
            </a:r>
          </a:p>
          <a:p>
            <a:r>
              <a:rPr lang="en-US" sz="3200" b="1" u="sng" dirty="0">
                <a:solidFill>
                  <a:srgbClr val="FFFF00"/>
                </a:solidFill>
              </a:rPr>
              <a:t>Distance Decay</a:t>
            </a:r>
            <a:r>
              <a:rPr lang="en-US" sz="3200" b="1" dirty="0">
                <a:solidFill>
                  <a:srgbClr val="FFFF00"/>
                </a:solidFill>
              </a:rPr>
              <a:t>: </a:t>
            </a:r>
          </a:p>
          <a:p>
            <a:pPr lvl="1"/>
            <a:r>
              <a:rPr lang="en-US" sz="3200" b="1" dirty="0">
                <a:solidFill>
                  <a:srgbClr val="FFFF00"/>
                </a:solidFill>
              </a:rPr>
              <a:t>Closer together = better connection</a:t>
            </a:r>
          </a:p>
          <a:p>
            <a:pPr lvl="1"/>
            <a:r>
              <a:rPr lang="en-US" sz="3200" b="1" dirty="0">
                <a:solidFill>
                  <a:srgbClr val="FFFF00"/>
                </a:solidFill>
              </a:rPr>
              <a:t>Far away = less connection</a:t>
            </a:r>
          </a:p>
          <a:p>
            <a:endParaRPr lang="en-US" sz="2800" b="1" dirty="0"/>
          </a:p>
        </p:txBody>
      </p:sp>
      <p:pic>
        <p:nvPicPr>
          <p:cNvPr id="3074" name="Picture 2" descr="Image result for distance decay human geography">
            <a:extLst>
              <a:ext uri="{FF2B5EF4-FFF2-40B4-BE49-F238E27FC236}">
                <a16:creationId xmlns:a16="http://schemas.microsoft.com/office/drawing/2014/main" id="{76353418-01F6-43E0-A1A8-1F866BB76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67" y="3984897"/>
            <a:ext cx="284522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ub and spoke network">
            <a:extLst>
              <a:ext uri="{FF2B5EF4-FFF2-40B4-BE49-F238E27FC236}">
                <a16:creationId xmlns:a16="http://schemas.microsoft.com/office/drawing/2014/main" id="{5C82E0B0-103A-4754-A0BF-A8E959CC4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429" y="1286933"/>
            <a:ext cx="4348597" cy="2834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563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FD0B-0E48-4B4A-ABCD-AC9EA19D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6415804" cy="1080938"/>
          </a:xfrm>
        </p:spPr>
        <p:txBody>
          <a:bodyPr/>
          <a:lstStyle/>
          <a:p>
            <a:r>
              <a:rPr lang="en-US" dirty="0"/>
              <a:t>1.11 Space-Time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9263F-7D89-4FA9-B2BF-33CA1019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6339604" cy="3599316"/>
          </a:xfrm>
        </p:spPr>
        <p:txBody>
          <a:bodyPr>
            <a:normAutofit/>
          </a:bodyPr>
          <a:lstStyle/>
          <a:p>
            <a:r>
              <a:rPr lang="en-US" sz="3200" b="1" dirty="0"/>
              <a:t>Technology makes connection easier AND faster</a:t>
            </a:r>
          </a:p>
          <a:p>
            <a:r>
              <a:rPr lang="en-US" sz="3200" b="1" dirty="0"/>
              <a:t>Travel &amp; Communication speed improve connections</a:t>
            </a:r>
          </a:p>
          <a:p>
            <a:endParaRPr lang="en-US" sz="3200" dirty="0"/>
          </a:p>
        </p:txBody>
      </p:sp>
      <p:pic>
        <p:nvPicPr>
          <p:cNvPr id="4" name="Picture 6" descr="Image result for space time compression picture">
            <a:extLst>
              <a:ext uri="{FF2B5EF4-FFF2-40B4-BE49-F238E27FC236}">
                <a16:creationId xmlns:a16="http://schemas.microsoft.com/office/drawing/2014/main" id="{DC51F80F-245D-48AA-903E-D2846100D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203" y="152400"/>
            <a:ext cx="4549447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6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BC1B4-6656-470D-9AA8-183055AA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46" y="381342"/>
            <a:ext cx="6958729" cy="895008"/>
          </a:xfrm>
        </p:spPr>
        <p:txBody>
          <a:bodyPr/>
          <a:lstStyle/>
          <a:p>
            <a:r>
              <a:rPr lang="en-US" dirty="0"/>
              <a:t>1.12: Sustainability of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44762-AC40-4BB0-B5E6-56053529B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97" y="1466850"/>
            <a:ext cx="7768354" cy="462915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Resource</a:t>
            </a:r>
            <a:r>
              <a:rPr lang="en-US" sz="3200" dirty="0"/>
              <a:t> = a substance that is useful to people, is accessible &amp; socially acceptable to use</a:t>
            </a:r>
            <a:endParaRPr lang="en-US" sz="2800" dirty="0"/>
          </a:p>
          <a:p>
            <a:r>
              <a:rPr lang="en-US" sz="3200" b="1" u="sng" dirty="0">
                <a:solidFill>
                  <a:srgbClr val="FFFF00"/>
                </a:solidFill>
              </a:rPr>
              <a:t>Sustainability</a:t>
            </a:r>
            <a:r>
              <a:rPr lang="en-US" sz="3200" dirty="0">
                <a:solidFill>
                  <a:srgbClr val="FFFF00"/>
                </a:solidFill>
              </a:rPr>
              <a:t> = using Earth’s resources in a way to ensure future availability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Social – Environmental – Economic Aspects</a:t>
            </a:r>
          </a:p>
          <a:p>
            <a:pPr lvl="1"/>
            <a:r>
              <a:rPr lang="en-US" sz="3200" b="1" u="sng" dirty="0"/>
              <a:t>Ecology</a:t>
            </a:r>
            <a:r>
              <a:rPr lang="en-US" sz="3200" b="1" dirty="0"/>
              <a:t>: Responsible care of ecosystems (air, land, water, life)</a:t>
            </a:r>
          </a:p>
        </p:txBody>
      </p:sp>
      <p:pic>
        <p:nvPicPr>
          <p:cNvPr id="4098" name="Picture 2" descr="Image result for sustainability 3 pillars">
            <a:extLst>
              <a:ext uri="{FF2B5EF4-FFF2-40B4-BE49-F238E27FC236}">
                <a16:creationId xmlns:a16="http://schemas.microsoft.com/office/drawing/2014/main" id="{6D1B8F13-D296-4EAB-9BE0-2227CF568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133600"/>
            <a:ext cx="39243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27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CFEBA-9628-4D77-8A89-A9F3D2593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97" y="353178"/>
            <a:ext cx="7787404" cy="1080938"/>
          </a:xfrm>
        </p:spPr>
        <p:txBody>
          <a:bodyPr/>
          <a:lstStyle/>
          <a:p>
            <a:r>
              <a:rPr lang="en-US" dirty="0"/>
              <a:t>Sustainability: Pillars &amp; Connections</a:t>
            </a:r>
          </a:p>
        </p:txBody>
      </p:sp>
      <p:pic>
        <p:nvPicPr>
          <p:cNvPr id="6146" name="Picture 2" descr="Image result for sustainability 3 pillars">
            <a:extLst>
              <a:ext uri="{FF2B5EF4-FFF2-40B4-BE49-F238E27FC236}">
                <a16:creationId xmlns:a16="http://schemas.microsoft.com/office/drawing/2014/main" id="{15F3F649-1AE2-4352-84F2-41DDA8013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266825"/>
            <a:ext cx="10277475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216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CFB9-E3E2-492D-A4D3-74B1F5F61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588812"/>
            <a:ext cx="9613861" cy="665997"/>
          </a:xfrm>
        </p:spPr>
        <p:txBody>
          <a:bodyPr/>
          <a:lstStyle/>
          <a:p>
            <a:r>
              <a:rPr lang="en-US" dirty="0"/>
              <a:t>1.13 Human Interaction w/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DD4EF-B337-47E2-B177-F8AED50B1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254809"/>
            <a:ext cx="5796679" cy="468138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Humans modify the environment with purpose</a:t>
            </a:r>
          </a:p>
          <a:p>
            <a:r>
              <a:rPr lang="en-US" sz="3200" b="1" u="sng" dirty="0">
                <a:solidFill>
                  <a:srgbClr val="FFFF00"/>
                </a:solidFill>
              </a:rPr>
              <a:t>Environmental Determinism </a:t>
            </a:r>
            <a:r>
              <a:rPr lang="en-US" sz="3200" dirty="0">
                <a:solidFill>
                  <a:srgbClr val="FFFF00"/>
                </a:solidFill>
              </a:rPr>
              <a:t>= Physical environment caused social development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Vs</a:t>
            </a:r>
          </a:p>
          <a:p>
            <a:r>
              <a:rPr lang="en-US" sz="3200" b="1" u="sng" dirty="0"/>
              <a:t>Possibilism</a:t>
            </a:r>
            <a:r>
              <a:rPr lang="en-US" sz="3200" dirty="0"/>
              <a:t> = Environment limits human action BUT humans adjust &amp; create alternatives</a:t>
            </a:r>
          </a:p>
        </p:txBody>
      </p:sp>
      <p:pic>
        <p:nvPicPr>
          <p:cNvPr id="7170" name="Picture 2" descr="Image result for levees and dikes">
            <a:extLst>
              <a:ext uri="{FF2B5EF4-FFF2-40B4-BE49-F238E27FC236}">
                <a16:creationId xmlns:a16="http://schemas.microsoft.com/office/drawing/2014/main" id="{97583C00-DB8D-4AEA-94BF-E43166E8F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094" y="4273330"/>
            <a:ext cx="3486176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terraced crops">
            <a:extLst>
              <a:ext uri="{FF2B5EF4-FFF2-40B4-BE49-F238E27FC236}">
                <a16:creationId xmlns:a16="http://schemas.microsoft.com/office/drawing/2014/main" id="{143963A8-0D6C-4B52-AE9B-A07B89155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610287"/>
            <a:ext cx="28041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question mark emoji">
            <a:extLst>
              <a:ext uri="{FF2B5EF4-FFF2-40B4-BE49-F238E27FC236}">
                <a16:creationId xmlns:a16="http://schemas.microsoft.com/office/drawing/2014/main" id="{095A50CB-AA88-4CF5-9E8B-C8A27DAE9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4" y="5673505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jungle tribe">
            <a:extLst>
              <a:ext uri="{FF2B5EF4-FFF2-40B4-BE49-F238E27FC236}">
                <a16:creationId xmlns:a16="http://schemas.microsoft.com/office/drawing/2014/main" id="{0B44159E-E6FC-4A30-AFBF-149A06A73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8" y="1283175"/>
            <a:ext cx="3905054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3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5353" y="1994966"/>
            <a:ext cx="10982226" cy="359931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Space = the physical gap between two objects.</a:t>
            </a:r>
          </a:p>
          <a:p>
            <a:r>
              <a:rPr lang="en-US" sz="3200" dirty="0"/>
              <a:t>Geographers observe &amp; think about:</a:t>
            </a:r>
          </a:p>
          <a:p>
            <a:pPr lvl="1"/>
            <a:r>
              <a:rPr lang="en-US" sz="3200" dirty="0"/>
              <a:t>How objects are distributed across space, patterns</a:t>
            </a:r>
          </a:p>
          <a:p>
            <a:pPr lvl="1"/>
            <a:r>
              <a:rPr lang="en-US" sz="3200" dirty="0"/>
              <a:t>How people, objects &amp; activities are arranged in space</a:t>
            </a:r>
          </a:p>
          <a:p>
            <a:pPr lvl="1"/>
            <a:r>
              <a:rPr lang="en-US" sz="3200" dirty="0"/>
              <a:t>Ask why </a:t>
            </a:r>
          </a:p>
        </p:txBody>
      </p:sp>
    </p:spTree>
    <p:extLst>
      <p:ext uri="{BB962C8B-B14F-4D97-AF65-F5344CB8AC3E}">
        <p14:creationId xmlns:p14="http://schemas.microsoft.com/office/powerpoint/2010/main" val="38181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779" y="1994966"/>
            <a:ext cx="11415860" cy="359931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Distribution = </a:t>
            </a:r>
            <a:r>
              <a:rPr lang="en-US" sz="3200" b="1" dirty="0"/>
              <a:t>the arrangement of a feature in space</a:t>
            </a:r>
          </a:p>
          <a:p>
            <a:pPr lvl="1"/>
            <a:r>
              <a:rPr lang="en-US" sz="2800" dirty="0"/>
              <a:t>3 Properties of distribution</a:t>
            </a:r>
            <a:r>
              <a:rPr lang="en-US" sz="2800" b="1" dirty="0"/>
              <a:t>: </a:t>
            </a:r>
            <a:r>
              <a:rPr lang="en-US" sz="2800" b="1" dirty="0">
                <a:solidFill>
                  <a:srgbClr val="FFFF00"/>
                </a:solidFill>
              </a:rPr>
              <a:t>Density, Concentration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Pattern</a:t>
            </a:r>
            <a:r>
              <a:rPr lang="en-US" sz="2800" dirty="0"/>
              <a:t> </a:t>
            </a:r>
          </a:p>
          <a:p>
            <a:r>
              <a:rPr lang="en-US" sz="3200" dirty="0"/>
              <a:t>Remember: Geographic Distribution = </a:t>
            </a:r>
          </a:p>
          <a:p>
            <a:pPr lvl="1"/>
            <a:r>
              <a:rPr lang="en-US" sz="3200" b="1" dirty="0"/>
              <a:t>Density, </a:t>
            </a:r>
          </a:p>
          <a:p>
            <a:pPr lvl="1"/>
            <a:r>
              <a:rPr lang="en-US" sz="3200" b="1" dirty="0"/>
              <a:t>Concentration, and </a:t>
            </a:r>
          </a:p>
          <a:p>
            <a:pPr lvl="1"/>
            <a:r>
              <a:rPr lang="en-US" sz="3200" b="1" dirty="0"/>
              <a:t>Pattern</a:t>
            </a:r>
          </a:p>
        </p:txBody>
      </p:sp>
    </p:spTree>
    <p:extLst>
      <p:ext uri="{BB962C8B-B14F-4D97-AF65-F5344CB8AC3E}">
        <p14:creationId xmlns:p14="http://schemas.microsoft.com/office/powerpoint/2010/main" val="4525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Space: Density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0320" y="2007908"/>
            <a:ext cx="4698358" cy="460970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Density = the frequency </a:t>
            </a:r>
            <a:r>
              <a:rPr lang="en-US" sz="2800" dirty="0"/>
              <a:t>with which something occurs in space(people, houses, cars, trees) 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Density = # of feature divided by land area</a:t>
            </a:r>
          </a:p>
          <a:p>
            <a:r>
              <a:rPr lang="en-US" sz="2800" dirty="0"/>
              <a:t>REMEMBER: A large number of a feature, by itself, DOES NOT guarantee a high 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241304" y="2336873"/>
            <a:ext cx="6768444" cy="3599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Which area has a higher Car Density?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A. Weis-Land: 135,000 cars in</a:t>
            </a:r>
          </a:p>
          <a:p>
            <a:pPr marL="0" indent="0">
              <a:buNone/>
            </a:pPr>
            <a:r>
              <a:rPr lang="en-US" sz="2800" b="1" dirty="0"/>
              <a:t>		   100 square miles</a:t>
            </a:r>
          </a:p>
          <a:p>
            <a:pPr marL="0" indent="0">
              <a:buNone/>
            </a:pPr>
            <a:r>
              <a:rPr lang="en-US" sz="2800" b="1" dirty="0"/>
              <a:t>B. </a:t>
            </a:r>
            <a:r>
              <a:rPr lang="en-US" sz="2800" b="1" dirty="0" err="1"/>
              <a:t>Kolo</a:t>
            </a:r>
            <a:r>
              <a:rPr lang="en-US" sz="2800" b="1" dirty="0"/>
              <a:t>-Land: 115,000 cars</a:t>
            </a:r>
          </a:p>
          <a:p>
            <a:pPr marL="0" indent="0">
              <a:buNone/>
            </a:pPr>
            <a:r>
              <a:rPr lang="en-US" sz="2800" b="1" dirty="0"/>
              <a:t>		     60 square miles</a:t>
            </a:r>
          </a:p>
          <a:p>
            <a:pPr marL="0" indent="0">
              <a:buNone/>
            </a:pPr>
            <a:r>
              <a:rPr lang="en-US" sz="2800" b="1" dirty="0"/>
              <a:t>Write down &amp; explain your answer</a:t>
            </a:r>
          </a:p>
        </p:txBody>
      </p:sp>
    </p:spTree>
    <p:extLst>
      <p:ext uri="{BB962C8B-B14F-4D97-AF65-F5344CB8AC3E}">
        <p14:creationId xmlns:p14="http://schemas.microsoft.com/office/powerpoint/2010/main" val="85656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Space: 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1" y="2129358"/>
            <a:ext cx="6412664" cy="4299722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Concentration = extent / how far apart a feature is spread over space</a:t>
            </a:r>
          </a:p>
          <a:p>
            <a:r>
              <a:rPr lang="en-US" sz="2800" dirty="0"/>
              <a:t>Objects close together = </a:t>
            </a:r>
            <a:r>
              <a:rPr lang="en-US" sz="2800" b="1" dirty="0">
                <a:solidFill>
                  <a:srgbClr val="FFFF00"/>
                </a:solidFill>
              </a:rPr>
              <a:t>“clustered”</a:t>
            </a:r>
          </a:p>
          <a:p>
            <a:r>
              <a:rPr lang="en-US" sz="2800" dirty="0"/>
              <a:t>Objects far apart = </a:t>
            </a:r>
            <a:r>
              <a:rPr lang="en-US" sz="2800" b="1" dirty="0">
                <a:solidFill>
                  <a:srgbClr val="FFFF00"/>
                </a:solidFill>
              </a:rPr>
              <a:t>“dispersed”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Concentration</a:t>
            </a:r>
            <a:r>
              <a:rPr lang="en-US" sz="2800" dirty="0"/>
              <a:t> comparison requires: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Same number of objects in the same amount of area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92985" y="2336873"/>
            <a:ext cx="4700058" cy="35993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Concentration DOES NOT EQUAL Density</a:t>
            </a:r>
          </a:p>
          <a:p>
            <a:r>
              <a:rPr lang="en-US" dirty="0">
                <a:hlinkClick r:id="rId2"/>
              </a:rPr>
              <a:t>https://content.openclass.com/eps/pearson-reader/api/item/33c1ac75-46ce-4867-ae30-5281538f14a6/1/file/RubensteinCHG3-071415-MB/OPS/s9ml/chapter01/filep7000496834000000000000000000716.xhtml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1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ntent.openclass.com/eps/pearson-reader/api/item/33c1ac75-46ce-4867-ae30-5281538f14a6/1/file/RubensteinCHG3-071415-MB/OPS/img/imported_files02/rube_010902_edit.png">
            <a:extLst>
              <a:ext uri="{FF2B5EF4-FFF2-40B4-BE49-F238E27FC236}">
                <a16:creationId xmlns:a16="http://schemas.microsoft.com/office/drawing/2014/main" id="{EE1D2DCA-13AF-4834-A151-1FEE17CB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120" y="325225"/>
            <a:ext cx="6966331" cy="632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AD5ACC-47DD-4BD0-96F7-6C39F89F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93" y="762655"/>
            <a:ext cx="5239713" cy="1080938"/>
          </a:xfrm>
        </p:spPr>
        <p:txBody>
          <a:bodyPr/>
          <a:lstStyle/>
          <a:p>
            <a:r>
              <a:rPr lang="en-US" dirty="0"/>
              <a:t>Concentration ≠ Density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4CD1D-C61C-48A6-AD7C-5BB445EA2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045616"/>
            <a:ext cx="5239712" cy="4487159"/>
          </a:xfrm>
        </p:spPr>
        <p:txBody>
          <a:bodyPr>
            <a:normAutofit/>
          </a:bodyPr>
          <a:lstStyle/>
          <a:p>
            <a:r>
              <a:rPr lang="en-US" sz="2800" dirty="0"/>
              <a:t>View diagrams A, B and C of a tract of houses…</a:t>
            </a:r>
          </a:p>
          <a:p>
            <a:r>
              <a:rPr lang="en-US" sz="2800" dirty="0"/>
              <a:t>Which is the most dense?</a:t>
            </a:r>
          </a:p>
          <a:p>
            <a:r>
              <a:rPr lang="en-US" sz="2800" dirty="0"/>
              <a:t>Which is clustered?</a:t>
            </a:r>
          </a:p>
          <a:p>
            <a:r>
              <a:rPr lang="en-US" sz="2800" dirty="0"/>
              <a:t>Which is dispersed?</a:t>
            </a:r>
          </a:p>
        </p:txBody>
      </p:sp>
    </p:spTree>
    <p:extLst>
      <p:ext uri="{BB962C8B-B14F-4D97-AF65-F5344CB8AC3E}">
        <p14:creationId xmlns:p14="http://schemas.microsoft.com/office/powerpoint/2010/main" val="14926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Space-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3500" b="1" dirty="0">
                <a:solidFill>
                  <a:srgbClr val="FFFF00"/>
                </a:solidFill>
              </a:rPr>
              <a:t>Pattern</a:t>
            </a:r>
            <a:r>
              <a:rPr lang="en-US" dirty="0"/>
              <a:t> = </a:t>
            </a:r>
            <a:r>
              <a:rPr lang="en-US" b="1" dirty="0">
                <a:solidFill>
                  <a:srgbClr val="FFFF00"/>
                </a:solidFill>
              </a:rPr>
              <a:t>the geometric arrangement of objects in space</a:t>
            </a:r>
          </a:p>
          <a:p>
            <a:r>
              <a:rPr lang="en-US" b="1" dirty="0">
                <a:solidFill>
                  <a:srgbClr val="FFFF00"/>
                </a:solidFill>
              </a:rPr>
              <a:t>Features</a:t>
            </a:r>
            <a:r>
              <a:rPr lang="en-US" dirty="0">
                <a:solidFill>
                  <a:srgbClr val="FFFF00"/>
                </a:solidFill>
              </a:rPr>
              <a:t> are organized in a geometric pattern</a:t>
            </a:r>
            <a:r>
              <a:rPr lang="en-US" dirty="0"/>
              <a:t>, whereas others are displaced randomly or irregularly</a:t>
            </a:r>
          </a:p>
          <a:p>
            <a:r>
              <a:rPr lang="en-US" dirty="0"/>
              <a:t>Example: Arrangement of houses along a street or stations along a subway line or trees along a street  = pattern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Objects are often arranged in a square or rectangular pattern</a:t>
            </a:r>
          </a:p>
          <a:p>
            <a:r>
              <a:rPr lang="en-US" dirty="0">
                <a:hlinkClick r:id="rId2"/>
              </a:rPr>
              <a:t>https://content.openclass.com/eps/pearson-reader/api/item/33c1ac75-46ce-4867-ae30-5281538f14a6/1/file/RubensteinCHG3-071415-MB/OPS/s9ml/chapter01/filep7000496834000000000000000000716.xhtml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02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D0A5CC-E099-4B8B-A4DD-E9C7D7FD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65988"/>
            <a:ext cx="9613861" cy="556181"/>
          </a:xfrm>
        </p:spPr>
        <p:txBody>
          <a:bodyPr>
            <a:normAutofit fontScale="90000"/>
          </a:bodyPr>
          <a:lstStyle/>
          <a:p>
            <a:r>
              <a:rPr lang="en-US" dirty="0"/>
              <a:t>Pattern</a:t>
            </a:r>
          </a:p>
        </p:txBody>
      </p:sp>
      <p:pic>
        <p:nvPicPr>
          <p:cNvPr id="2050" name="Picture 2" descr="https://content.openclass.com/eps/pearson-reader/api/item/33c1ac75-46ce-4867-ae30-5281538f14a6/1/file/RubensteinCHG3-071415-MB/OPS/img/imported_files02/fig_01_09_01.jpg">
            <a:extLst>
              <a:ext uri="{FF2B5EF4-FFF2-40B4-BE49-F238E27FC236}">
                <a16:creationId xmlns:a16="http://schemas.microsoft.com/office/drawing/2014/main" id="{34BDF9A5-3F01-4D53-BE29-E2E398CBC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43" y="801278"/>
            <a:ext cx="9360817" cy="586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“Build a Perfect Neighborhood” Activity (E): </a:t>
            </a:r>
            <a:br>
              <a:rPr lang="en-US" dirty="0"/>
            </a:br>
            <a:r>
              <a:rPr lang="en-US" sz="2800" dirty="0">
                <a:solidFill>
                  <a:srgbClr val="FFFF00"/>
                </a:solidFill>
              </a:rPr>
              <a:t>Space: </a:t>
            </a:r>
            <a:r>
              <a:rPr lang="en-US" sz="2400" dirty="0">
                <a:solidFill>
                  <a:srgbClr val="FFFF00"/>
                </a:solidFill>
              </a:rPr>
              <a:t>Density, Concentration, and Pattern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092752"/>
            <a:ext cx="4698358" cy="42891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/>
              <a:t>Build a community that </a:t>
            </a:r>
            <a:r>
              <a:rPr lang="en-US" sz="2600" b="1" i="1" u="sng" dirty="0">
                <a:solidFill>
                  <a:schemeClr val="bg1"/>
                </a:solidFill>
              </a:rPr>
              <a:t>must</a:t>
            </a:r>
            <a:r>
              <a:rPr lang="en-US" sz="2600" dirty="0"/>
              <a:t> include:</a:t>
            </a:r>
          </a:p>
          <a:p>
            <a:r>
              <a:rPr lang="en-US" sz="2600" b="1" dirty="0">
                <a:solidFill>
                  <a:schemeClr val="bg1"/>
                </a:solidFill>
              </a:rPr>
              <a:t>At least 24 families</a:t>
            </a:r>
          </a:p>
          <a:p>
            <a:r>
              <a:rPr lang="en-US" sz="2600" dirty="0"/>
              <a:t>Houses/Apartments that are either:</a:t>
            </a:r>
          </a:p>
          <a:p>
            <a:pPr marL="0" indent="0">
              <a:buNone/>
            </a:pPr>
            <a:r>
              <a:rPr lang="en-US" sz="2600" dirty="0"/>
              <a:t>   - Single family homes (1 fam.)</a:t>
            </a:r>
          </a:p>
          <a:p>
            <a:pPr marL="0" indent="0">
              <a:buNone/>
            </a:pPr>
            <a:r>
              <a:rPr lang="en-US" sz="2600" dirty="0"/>
              <a:t>   - Multi-family apartment buildings (2+ fam.)</a:t>
            </a:r>
          </a:p>
          <a:p>
            <a:r>
              <a:rPr lang="en-US" sz="2600" b="1" dirty="0">
                <a:solidFill>
                  <a:schemeClr val="bg1"/>
                </a:solidFill>
              </a:rPr>
              <a:t>At least two public places</a:t>
            </a:r>
          </a:p>
          <a:p>
            <a:r>
              <a:rPr lang="en-US" sz="2600" dirty="0"/>
              <a:t>Have equal amount of area (one sheet of paper)</a:t>
            </a:r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2"/>
            <a:ext cx="6330784" cy="40450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/>
              <a:t>Things to consider when building your community:</a:t>
            </a:r>
          </a:p>
          <a:p>
            <a:r>
              <a:rPr lang="en-US" sz="2600" dirty="0"/>
              <a:t>How many residents (</a:t>
            </a:r>
            <a:r>
              <a:rPr lang="en-US" sz="2600" dirty="0">
                <a:solidFill>
                  <a:srgbClr val="FFFF00"/>
                </a:solidFill>
              </a:rPr>
              <a:t>Density</a:t>
            </a:r>
            <a:r>
              <a:rPr lang="en-US" sz="2600" dirty="0"/>
              <a:t>)?</a:t>
            </a:r>
          </a:p>
          <a:p>
            <a:r>
              <a:rPr lang="en-US" sz="2600" dirty="0"/>
              <a:t>Private Space vs Public (communal) Space</a:t>
            </a:r>
          </a:p>
          <a:p>
            <a:r>
              <a:rPr lang="en-US" sz="2600" dirty="0"/>
              <a:t>Build Up vs. Build Out</a:t>
            </a:r>
          </a:p>
          <a:p>
            <a:r>
              <a:rPr lang="en-US" sz="2600" dirty="0"/>
              <a:t>How many roads/driveways will you use?</a:t>
            </a:r>
          </a:p>
          <a:p>
            <a:r>
              <a:rPr lang="en-US" sz="2600" dirty="0">
                <a:solidFill>
                  <a:srgbClr val="FFFF00"/>
                </a:solidFill>
              </a:rPr>
              <a:t>Patterned</a:t>
            </a:r>
            <a:r>
              <a:rPr lang="en-US" sz="2600" dirty="0"/>
              <a:t> vs. Random</a:t>
            </a:r>
          </a:p>
          <a:p>
            <a:r>
              <a:rPr lang="en-US" sz="2600" dirty="0">
                <a:solidFill>
                  <a:srgbClr val="FFFF00"/>
                </a:solidFill>
              </a:rPr>
              <a:t>Clustered </a:t>
            </a:r>
            <a:r>
              <a:rPr lang="en-US" sz="2600" dirty="0"/>
              <a:t>or</a:t>
            </a:r>
            <a:r>
              <a:rPr lang="en-US" sz="2600" dirty="0">
                <a:solidFill>
                  <a:srgbClr val="FFFF00"/>
                </a:solidFill>
              </a:rPr>
              <a:t> Dispersed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2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9797</TotalTime>
  <Words>801</Words>
  <Application>Microsoft Office PowerPoint</Application>
  <PresentationFormat>Widescreen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Trebuchet MS</vt:lpstr>
      <vt:lpstr>Berlin</vt:lpstr>
      <vt:lpstr>Space</vt:lpstr>
      <vt:lpstr>Space</vt:lpstr>
      <vt:lpstr>Space</vt:lpstr>
      <vt:lpstr>Space: Density</vt:lpstr>
      <vt:lpstr>Space: Concentration</vt:lpstr>
      <vt:lpstr>Concentration ≠ Density</vt:lpstr>
      <vt:lpstr>Space- Pattern</vt:lpstr>
      <vt:lpstr>Pattern</vt:lpstr>
      <vt:lpstr>“Build a Perfect Neighborhood” Activity (E):  Space: Density, Concentration, and Pattern</vt:lpstr>
      <vt:lpstr>“Building a Community” Activity Density and Concentration</vt:lpstr>
      <vt:lpstr>1.10: Space &amp; Cultural Identity</vt:lpstr>
      <vt:lpstr>1.11: Space &amp; Diffusion - Spreading of Features</vt:lpstr>
      <vt:lpstr>1.11: Spatial interaction - Networks</vt:lpstr>
      <vt:lpstr>1.11 Space-Time Compression</vt:lpstr>
      <vt:lpstr>1.12: Sustainability of Resources</vt:lpstr>
      <vt:lpstr>Sustainability: Pillars &amp; Connections</vt:lpstr>
      <vt:lpstr>1.13 Human Interaction w/ Environment</vt:lpstr>
    </vt:vector>
  </TitlesOfParts>
  <Company>GUSD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</dc:title>
  <dc:creator>Brandon Weisman</dc:creator>
  <cp:lastModifiedBy>Reiner Kolodinski</cp:lastModifiedBy>
  <cp:revision>65</cp:revision>
  <dcterms:created xsi:type="dcterms:W3CDTF">2018-09-04T17:01:01Z</dcterms:created>
  <dcterms:modified xsi:type="dcterms:W3CDTF">2019-09-16T03:19:02Z</dcterms:modified>
</cp:coreProperties>
</file>