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7"/>
  </p:notesMasterIdLst>
  <p:handoutMasterIdLst>
    <p:handoutMasterId r:id="rId48"/>
  </p:handoutMasterIdLst>
  <p:sldIdLst>
    <p:sldId id="333" r:id="rId2"/>
    <p:sldId id="334" r:id="rId3"/>
    <p:sldId id="335" r:id="rId4"/>
    <p:sldId id="336" r:id="rId5"/>
    <p:sldId id="337" r:id="rId6"/>
    <p:sldId id="378" r:id="rId7"/>
    <p:sldId id="338" r:id="rId8"/>
    <p:sldId id="339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77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456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  <p15:guide id="5" orient="horz" pos="831">
          <p15:clr>
            <a:srgbClr val="A4A3A4"/>
          </p15:clr>
        </p15:guide>
        <p15:guide id="6" orient="horz" pos="799">
          <p15:clr>
            <a:srgbClr val="A4A3A4"/>
          </p15:clr>
        </p15:guide>
        <p15:guide id="7" pos="521">
          <p15:clr>
            <a:srgbClr val="A4A3A4"/>
          </p15:clr>
        </p15:guide>
        <p15:guide id="8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CC9900"/>
    <a:srgbClr val="99FF33"/>
    <a:srgbClr val="66FF33"/>
    <a:srgbClr val="33CC33"/>
    <a:srgbClr val="008B5D"/>
    <a:srgbClr val="00CC66"/>
    <a:srgbClr val="00CCFF"/>
    <a:srgbClr val="33CCFF"/>
    <a:srgbClr val="ED6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8" autoAdjust="0"/>
  </p:normalViewPr>
  <p:slideViewPr>
    <p:cSldViewPr>
      <p:cViewPr>
        <p:scale>
          <a:sx n="60" d="100"/>
          <a:sy n="60" d="100"/>
        </p:scale>
        <p:origin x="436" y="40"/>
      </p:cViewPr>
      <p:guideLst>
        <p:guide orient="horz" pos="2160"/>
        <p:guide orient="horz" pos="3456"/>
        <p:guide pos="288"/>
        <p:guide pos="2880"/>
        <p:guide orient="horz" pos="831"/>
        <p:guide orient="horz" pos="799"/>
        <p:guide pos="521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48A3F0B6-ADD2-46CC-90F1-B851D9696378}" type="datetimeFigureOut">
              <a:rPr lang="en-US"/>
              <a:pPr>
                <a:defRPr/>
              </a:pPr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3130D908-F929-42C3-9A96-C9E7A4120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A8AB58FE-C447-4A80-8FE7-74F8ABA58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43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15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16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17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18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19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20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21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25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26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27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28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29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30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31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35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36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37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38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39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40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41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42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43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44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45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7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8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9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10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6BA2D-2245-4ED3-A81E-408951694B54}" type="slidenum">
              <a:rPr lang="en-US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11</a:t>
            </a:fld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ffectLst/>
          <a:ex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Chapter 5 Lecture</a:t>
            </a:r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5029200" y="762000"/>
            <a:ext cx="4114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8738" algn="ctr"/>
            <a:r>
              <a:rPr lang="en-US" sz="4400" dirty="0">
                <a:solidFill>
                  <a:srgbClr val="000000"/>
                </a:solidFill>
                <a:cs typeface="Arial" charset="0"/>
              </a:rPr>
              <a:t>Contemporary Human Geography</a:t>
            </a:r>
            <a:br>
              <a:rPr lang="en-US" sz="4400" dirty="0">
                <a:solidFill>
                  <a:srgbClr val="000000"/>
                </a:solidFill>
                <a:cs typeface="Arial" charset="0"/>
              </a:rPr>
            </a:br>
            <a:r>
              <a:rPr lang="en-US" sz="44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sz="4400" baseline="30000" dirty="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cs typeface="Arial" charset="0"/>
              </a:rPr>
              <a:t>Edition</a:t>
            </a:r>
          </a:p>
        </p:txBody>
      </p:sp>
      <p:sp>
        <p:nvSpPr>
          <p:cNvPr id="12" name="Rectangle 3"/>
          <p:cNvSpPr>
            <a:spLocks noChangeArrowheads="1"/>
          </p:cNvSpPr>
          <p:nvPr userDrawn="1"/>
        </p:nvSpPr>
        <p:spPr bwMode="auto">
          <a:xfrm>
            <a:off x="5029200" y="3429000"/>
            <a:ext cx="41148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rgbClr val="000000"/>
                </a:solidFill>
                <a:cs typeface="Arial" charset="0"/>
              </a:rPr>
              <a:t>Chapter 5: </a:t>
            </a:r>
          </a:p>
          <a:p>
            <a:pPr algn="ctr"/>
            <a:r>
              <a:rPr lang="en-US" altLang="en-US" sz="3200" dirty="0">
                <a:cs typeface="Arial" charset="0"/>
              </a:rPr>
              <a:t>Languages</a:t>
            </a:r>
          </a:p>
        </p:txBody>
      </p:sp>
      <p:pic>
        <p:nvPicPr>
          <p:cNvPr id="13" name="Picture 7" descr="0321994302_i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5815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5022850" y="5630863"/>
            <a:ext cx="4114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/>
              <a:t>Marc Healy</a:t>
            </a:r>
          </a:p>
          <a:p>
            <a:pPr algn="ctr">
              <a:spcBef>
                <a:spcPct val="20000"/>
              </a:spcBef>
            </a:pPr>
            <a:r>
              <a:rPr lang="en-US"/>
              <a:t>Elgin Community College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6019800" y="6484938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7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/>
            <a:r>
              <a:rPr lang="en-US" sz="900" dirty="0">
                <a:solidFill>
                  <a:schemeClr val="tx2"/>
                </a:solidFill>
              </a:rPr>
              <a:t> © 2016 Pearson Education, Inc.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0" y="6488113"/>
            <a:ext cx="6291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defRPr/>
            </a:pPr>
            <a:r>
              <a:rPr lang="en-US" sz="900" dirty="0">
                <a:ea typeface="ＭＳ Ｐゴシック" charset="0"/>
              </a:rPr>
              <a:t>Instructor Resource DVD for </a:t>
            </a:r>
            <a:r>
              <a:rPr lang="en-US" sz="900" i="1" dirty="0">
                <a:ea typeface="ＭＳ Ｐゴシック" charset="0"/>
              </a:rPr>
              <a:t>Contemporary Human Geography,</a:t>
            </a:r>
            <a:r>
              <a:rPr lang="en-US" sz="900" dirty="0">
                <a:ea typeface="ＭＳ Ｐゴシック" charset="0"/>
              </a:rPr>
              <a:t> 3e</a:t>
            </a:r>
          </a:p>
          <a:p>
            <a:pPr eaLnBrk="0" hangingPunct="0">
              <a:defRPr/>
            </a:pPr>
            <a:r>
              <a:rPr lang="en-US" sz="900" dirty="0">
                <a:solidFill>
                  <a:srgbClr val="000000"/>
                </a:solidFill>
                <a:ea typeface="ＭＳ Ｐゴシック" charset="0"/>
              </a:rPr>
              <a:t>James Rubenstein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ＭＳ Ｐゴシック" pitchFamily="34" charset="-128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ＭＳ Ｐゴシック" pitchFamily="34" charset="-128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ＭＳ Ｐゴシック" pitchFamily="34" charset="-128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ＭＳ Ｐゴシック" pitchFamily="34" charset="-128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4181475" y="881063"/>
            <a:ext cx="472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spcBef>
                <a:spcPct val="50000"/>
              </a:spcBef>
            </a:pPr>
            <a:endParaRPr lang="en-US" sz="3600" b="1"/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4191000" y="914400"/>
            <a:ext cx="472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spcBef>
                <a:spcPct val="50000"/>
              </a:spcBef>
            </a:pP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64772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832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English</a:t>
            </a:r>
          </a:p>
          <a:p>
            <a:pPr lvl="1" eaLnBrk="1" hangingPunct="1"/>
            <a:r>
              <a:rPr lang="en-US" altLang="en-US" dirty="0"/>
              <a:t>Celtic tribes around 2000 B.C.</a:t>
            </a:r>
          </a:p>
          <a:p>
            <a:pPr lvl="2" eaLnBrk="1" hangingPunct="1"/>
            <a:r>
              <a:rPr lang="en-US" altLang="en-US" dirty="0"/>
              <a:t>Only a few words in modern English can be traced to the Celts, such as </a:t>
            </a:r>
            <a:r>
              <a:rPr lang="en-US" altLang="en-US" i="1" dirty="0"/>
              <a:t>basket</a:t>
            </a:r>
            <a:r>
              <a:rPr lang="en-US" altLang="en-US" dirty="0"/>
              <a:t> and </a:t>
            </a:r>
            <a:r>
              <a:rPr lang="en-US" altLang="en-US" i="1" dirty="0"/>
              <a:t>flannel</a:t>
            </a:r>
            <a:r>
              <a:rPr lang="en-US" altLang="en-US" dirty="0"/>
              <a:t>.</a:t>
            </a:r>
          </a:p>
          <a:p>
            <a:pPr lvl="1" eaLnBrk="1" hangingPunct="1"/>
            <a:r>
              <a:rPr lang="en-US" altLang="en-US" dirty="0"/>
              <a:t>Angles, Saxons, and Jutes around A.D. 450</a:t>
            </a:r>
          </a:p>
          <a:p>
            <a:pPr lvl="2" eaLnBrk="1" hangingPunct="1"/>
            <a:r>
              <a:rPr lang="en-US" altLang="en-US" dirty="0"/>
              <a:t>Germanic tribes from Denmark and Northern Germany pushed the Celts to remote areas and contributed around one-fourth of the words in modern English.</a:t>
            </a:r>
          </a:p>
        </p:txBody>
      </p:sp>
    </p:spTree>
    <p:extLst>
      <p:ext uri="{BB962C8B-B14F-4D97-AF65-F5344CB8AC3E}">
        <p14:creationId xmlns:p14="http://schemas.microsoft.com/office/powerpoint/2010/main" val="371734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English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2173646" y="1439306"/>
            <a:ext cx="5149952" cy="49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3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English</a:t>
            </a:r>
          </a:p>
          <a:p>
            <a:pPr lvl="1" eaLnBrk="1" hangingPunct="1"/>
            <a:r>
              <a:rPr lang="en-US" altLang="en-US" dirty="0"/>
              <a:t>Vikings between 787 and 1171</a:t>
            </a:r>
          </a:p>
          <a:p>
            <a:pPr lvl="2"/>
            <a:r>
              <a:rPr lang="en-US" altLang="en-US" dirty="0"/>
              <a:t>Although unable to conquer Britain, Vikings remaining in the country contributed many words from their language, such as </a:t>
            </a:r>
            <a:r>
              <a:rPr lang="en-US" altLang="en-US" i="1" dirty="0"/>
              <a:t>call, die, </a:t>
            </a:r>
            <a:r>
              <a:rPr lang="en-US" altLang="en-US" dirty="0"/>
              <a:t>and </a:t>
            </a:r>
            <a:r>
              <a:rPr lang="en-US" altLang="en-US" i="1" dirty="0"/>
              <a:t>leg</a:t>
            </a:r>
            <a:r>
              <a:rPr lang="en-US" altLang="en-US" dirty="0"/>
              <a:t>.</a:t>
            </a:r>
          </a:p>
          <a:p>
            <a:pPr lvl="1" eaLnBrk="1" hangingPunct="1"/>
            <a:r>
              <a:rPr lang="en-US" altLang="en-US" dirty="0"/>
              <a:t>Normans in 1066</a:t>
            </a:r>
          </a:p>
          <a:p>
            <a:pPr lvl="2" eaLnBrk="1" hangingPunct="1"/>
            <a:r>
              <a:rPr lang="en-US" altLang="en-US" dirty="0"/>
              <a:t>Normans established French as the official language for the 300 years after the Norman invasion.</a:t>
            </a:r>
          </a:p>
          <a:p>
            <a:pPr lvl="2"/>
            <a:r>
              <a:rPr lang="en-US" altLang="en-US" dirty="0"/>
              <a:t>Romance languages contribute more than one-half of the words in English, either directly through French or through Latin.</a:t>
            </a:r>
          </a:p>
        </p:txBody>
      </p:sp>
    </p:spTree>
    <p:extLst>
      <p:ext uri="{BB962C8B-B14F-4D97-AF65-F5344CB8AC3E}">
        <p14:creationId xmlns:p14="http://schemas.microsoft.com/office/powerpoint/2010/main" val="226261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English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2083847" y="1556792"/>
            <a:ext cx="5329549" cy="4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Indo-European</a:t>
            </a:r>
          </a:p>
          <a:p>
            <a:pPr lvl="1"/>
            <a:r>
              <a:rPr lang="en-US" altLang="en-US" dirty="0"/>
              <a:t>Linguists and anthropologists disagree on when and where Proto-Indo-European originated and the process and routes by which it diffused.</a:t>
            </a:r>
          </a:p>
        </p:txBody>
      </p:sp>
    </p:spTree>
    <p:extLst>
      <p:ext uri="{BB962C8B-B14F-4D97-AF65-F5344CB8AC3E}">
        <p14:creationId xmlns:p14="http://schemas.microsoft.com/office/powerpoint/2010/main" val="305977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Indo-European</a:t>
            </a:r>
          </a:p>
          <a:p>
            <a:pPr lvl="1"/>
            <a:r>
              <a:rPr lang="en-US" altLang="en-US" dirty="0"/>
              <a:t>Nomadic Warrior Theory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"/>
          <a:stretch/>
        </p:blipFill>
        <p:spPr>
          <a:xfrm>
            <a:off x="1331640" y="1844824"/>
            <a:ext cx="680361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96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5.4 Origin &amp; Diffusion of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Origin and Diffusion of Indo-European</a:t>
            </a:r>
          </a:p>
          <a:p>
            <a:pPr lvl="1" eaLnBrk="1" hangingPunct="1"/>
            <a:r>
              <a:rPr lang="en-US" altLang="en-US" dirty="0"/>
              <a:t>Sedentary Farmer Theory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"/>
          <a:stretch/>
        </p:blipFill>
        <p:spPr>
          <a:xfrm>
            <a:off x="358080" y="2060848"/>
            <a:ext cx="8534400" cy="41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5.5 Distribution of Dialects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Dialects in the United States</a:t>
            </a:r>
          </a:p>
          <a:p>
            <a:pPr lvl="1"/>
            <a:r>
              <a:rPr lang="en-US" altLang="en-US" dirty="0"/>
              <a:t>The national diffusion of distinctive dialects is a result of the westward movement of colonists from the three East Coast dialect regions.</a:t>
            </a:r>
          </a:p>
          <a:p>
            <a:pPr lvl="1"/>
            <a:r>
              <a:rPr lang="en-US" altLang="en-US" dirty="0"/>
              <a:t>These have been joined by a fourth that developed in the West.</a:t>
            </a:r>
          </a:p>
        </p:txBody>
      </p:sp>
    </p:spTree>
    <p:extLst>
      <p:ext uri="{BB962C8B-B14F-4D97-AF65-F5344CB8AC3E}">
        <p14:creationId xmlns:p14="http://schemas.microsoft.com/office/powerpoint/2010/main" val="89099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5.5 Distribution of Dialects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Dialects in the United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"/>
          <a:stretch/>
        </p:blipFill>
        <p:spPr>
          <a:xfrm>
            <a:off x="683568" y="1499224"/>
            <a:ext cx="7970574" cy="49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4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5.5 Distribution of Dialects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Dialects in the United Kingdom</a:t>
            </a:r>
          </a:p>
          <a:p>
            <a:pPr lvl="1"/>
            <a:r>
              <a:rPr lang="en-US" altLang="en-US" dirty="0"/>
              <a:t>Regional dialects in the United Kingdom are a legacy of the invasion of groups from Northern Europe that settled in different parts of Britain.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"/>
          <a:stretch/>
        </p:blipFill>
        <p:spPr>
          <a:xfrm>
            <a:off x="1115616" y="2708920"/>
            <a:ext cx="7056784" cy="37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6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>
          <a:xfrm>
            <a:off x="2076206" y="2708920"/>
            <a:ext cx="5016074" cy="3743227"/>
          </a:xfrm>
          <a:prstGeom prst="rect">
            <a:avLst/>
          </a:prstGeom>
        </p:spPr>
      </p:pic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 Classifying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5" y="784160"/>
            <a:ext cx="85427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Language defined:</a:t>
            </a:r>
          </a:p>
          <a:p>
            <a:pPr lvl="1" eaLnBrk="1" hangingPunct="1">
              <a:defRPr/>
            </a:pPr>
            <a:r>
              <a:rPr lang="en-US" altLang="en-US" dirty="0"/>
              <a:t>A </a:t>
            </a:r>
            <a:r>
              <a:rPr lang="en-US" altLang="en-US" b="1" dirty="0"/>
              <a:t>language family = </a:t>
            </a:r>
            <a:r>
              <a:rPr lang="en-US" dirty="0"/>
              <a:t>collection of languages related through a common ANCIENT ancestral language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112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5.5 Distribution of Dialects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Dialects in the United Kingdom</a:t>
            </a:r>
          </a:p>
          <a:p>
            <a:pPr lvl="1"/>
            <a:r>
              <a:rPr lang="en-US" altLang="en-US" dirty="0"/>
              <a:t>U.S. English differs from U.K. English in three significant ways:</a:t>
            </a:r>
          </a:p>
          <a:p>
            <a:pPr lvl="2"/>
            <a:r>
              <a:rPr lang="en-US" altLang="en-US" dirty="0"/>
              <a:t>Vocabulary</a:t>
            </a:r>
          </a:p>
          <a:p>
            <a:pPr lvl="2"/>
            <a:r>
              <a:rPr lang="en-US" altLang="en-US" dirty="0"/>
              <a:t>Spelling</a:t>
            </a:r>
          </a:p>
          <a:p>
            <a:pPr lvl="2" eaLnBrk="1" hangingPunct="1"/>
            <a:r>
              <a:rPr lang="en-US" altLang="en-US" dirty="0"/>
              <a:t>Pronunciation </a:t>
            </a:r>
          </a:p>
        </p:txBody>
      </p:sp>
    </p:spTree>
    <p:extLst>
      <p:ext uri="{BB962C8B-B14F-4D97-AF65-F5344CB8AC3E}">
        <p14:creationId xmlns:p14="http://schemas.microsoft.com/office/powerpoint/2010/main" val="14197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5.6 Dialect or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Dialects Become Languages</a:t>
            </a:r>
          </a:p>
          <a:p>
            <a:pPr lvl="1"/>
            <a:r>
              <a:rPr lang="en-US" altLang="en-US" dirty="0"/>
              <a:t>The Romance languages we know today as French, Spanish, and Portuguese began as dialects of Latin (“Roman’s Language”).</a:t>
            </a:r>
          </a:p>
        </p:txBody>
      </p:sp>
    </p:spTree>
    <p:extLst>
      <p:ext uri="{BB962C8B-B14F-4D97-AF65-F5344CB8AC3E}">
        <p14:creationId xmlns:p14="http://schemas.microsoft.com/office/powerpoint/2010/main" val="556874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5.6 Dialect or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Standardizing Dialects of a Language</a:t>
            </a:r>
          </a:p>
          <a:p>
            <a:pPr lvl="1" eaLnBrk="1" hangingPunct="1"/>
            <a:r>
              <a:rPr lang="en-US" altLang="en-US" dirty="0"/>
              <a:t>Spanish</a:t>
            </a:r>
          </a:p>
          <a:p>
            <a:pPr lvl="2"/>
            <a:r>
              <a:rPr lang="en-US" altLang="en-US" dirty="0"/>
              <a:t>The Spanish Royal Academy, housed in a mansion in Spain’s capital, Madrid, tries to promote a single standard language.</a:t>
            </a:r>
          </a:p>
          <a:p>
            <a:pPr lvl="1" eaLnBrk="1" hangingPunct="1"/>
            <a:r>
              <a:rPr lang="en-US" altLang="en-US" dirty="0"/>
              <a:t>Portuguese</a:t>
            </a:r>
          </a:p>
          <a:p>
            <a:pPr lvl="2"/>
            <a:r>
              <a:rPr lang="en-US" altLang="en-US" dirty="0"/>
              <a:t>A 1994 agreement standardized the way that Portuguese is written. Many people in Portugal were upset that the new standard language more closely resembled the Brazilian version.</a:t>
            </a:r>
          </a:p>
        </p:txBody>
      </p:sp>
    </p:spTree>
    <p:extLst>
      <p:ext uri="{BB962C8B-B14F-4D97-AF65-F5344CB8AC3E}">
        <p14:creationId xmlns:p14="http://schemas.microsoft.com/office/powerpoint/2010/main" val="102576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5.6 Dialect or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Romance Language Examples</a:t>
            </a:r>
          </a:p>
          <a:p>
            <a:pPr lvl="1"/>
            <a:r>
              <a:rPr lang="en-US" altLang="en-US" dirty="0"/>
              <a:t>Creole languages</a:t>
            </a:r>
          </a:p>
          <a:p>
            <a:pPr lvl="2"/>
            <a:r>
              <a:rPr lang="en-US" altLang="en-US" dirty="0"/>
              <a:t> A </a:t>
            </a:r>
            <a:r>
              <a:rPr lang="en-US" altLang="en-US" b="1" dirty="0"/>
              <a:t>creole</a:t>
            </a:r>
            <a:r>
              <a:rPr lang="en-US" altLang="en-US" dirty="0"/>
              <a:t> is a language that results from the mixing of a colonizer’s language with an indigenous language. French Creole in Haiti is an example.</a:t>
            </a:r>
          </a:p>
          <a:p>
            <a:pPr lvl="1" eaLnBrk="1" hangingPunct="1"/>
            <a:r>
              <a:rPr lang="en-US" altLang="en-US" dirty="0"/>
              <a:t>Italy’s languages</a:t>
            </a:r>
          </a:p>
          <a:p>
            <a:pPr lvl="2"/>
            <a:r>
              <a:rPr lang="en-US" altLang="en-US" dirty="0"/>
              <a:t>Several languages in Italy that have been traditionally considered dialects of Italian are now viewed by </a:t>
            </a:r>
            <a:r>
              <a:rPr lang="en-US" altLang="en-US" i="1" dirty="0" err="1"/>
              <a:t>Ethnologue</a:t>
            </a:r>
            <a:r>
              <a:rPr lang="en-US" altLang="en-US" i="1" dirty="0"/>
              <a:t> </a:t>
            </a:r>
            <a:r>
              <a:rPr lang="en-US" altLang="en-US" dirty="0"/>
              <a:t>as sufficiently different to merit classification as languages distinct from Italian.</a:t>
            </a:r>
          </a:p>
        </p:txBody>
      </p:sp>
    </p:spTree>
    <p:extLst>
      <p:ext uri="{BB962C8B-B14F-4D97-AF65-F5344CB8AC3E}">
        <p14:creationId xmlns:p14="http://schemas.microsoft.com/office/powerpoint/2010/main" val="3127480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5.6 Dialect or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832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Romance Language Examples</a:t>
            </a:r>
          </a:p>
          <a:p>
            <a:pPr lvl="1"/>
            <a:r>
              <a:rPr lang="en-US" altLang="en-US" dirty="0" err="1"/>
              <a:t>Catalán</a:t>
            </a:r>
            <a:r>
              <a:rPr lang="en-US" altLang="en-US" dirty="0"/>
              <a:t> </a:t>
            </a:r>
          </a:p>
          <a:p>
            <a:pPr lvl="2"/>
            <a:r>
              <a:rPr lang="en-US" altLang="en-US" dirty="0"/>
              <a:t>Once regarded as a dialect of Spanish, </a:t>
            </a:r>
            <a:r>
              <a:rPr lang="en-US" altLang="en-US" dirty="0" err="1"/>
              <a:t>Catalán</a:t>
            </a:r>
            <a:r>
              <a:rPr lang="en-US" altLang="en-US" dirty="0"/>
              <a:t> is now classified as a distinct language.</a:t>
            </a:r>
          </a:p>
          <a:p>
            <a:pPr lvl="1" eaLnBrk="1" hangingPunct="1"/>
            <a:r>
              <a:rPr lang="en-US" altLang="en-US" dirty="0" err="1"/>
              <a:t>Valencian</a:t>
            </a:r>
            <a:endParaRPr lang="en-US" altLang="en-US" dirty="0"/>
          </a:p>
          <a:p>
            <a:pPr lvl="2"/>
            <a:r>
              <a:rPr lang="en-US" altLang="en-US" dirty="0"/>
              <a:t>Currently classified as a dialect, but its speakers clamor to have it recognized as a distinct language.</a:t>
            </a:r>
          </a:p>
          <a:p>
            <a:pPr lvl="1"/>
            <a:r>
              <a:rPr lang="en-US" altLang="en-US" dirty="0"/>
              <a:t>Galician</a:t>
            </a:r>
          </a:p>
          <a:p>
            <a:pPr lvl="2"/>
            <a:r>
              <a:rPr lang="en-US" altLang="en-US" dirty="0"/>
              <a:t>Many of its speakers would prefer to consider it a dialect of Portuguese, one of the world’s most widely used languages.</a:t>
            </a:r>
          </a:p>
        </p:txBody>
      </p:sp>
    </p:spTree>
    <p:extLst>
      <p:ext uri="{BB962C8B-B14F-4D97-AF65-F5344CB8AC3E}">
        <p14:creationId xmlns:p14="http://schemas.microsoft.com/office/powerpoint/2010/main" val="142481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4002732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Switzerland: Institutionalized Diversity</a:t>
            </a:r>
          </a:p>
          <a:p>
            <a:pPr lvl="1"/>
            <a:r>
              <a:rPr lang="en-US" altLang="en-US" dirty="0"/>
              <a:t>The Swiss have institutionalized cultural diversity by giving considerable power to small communities.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4601102" y="980728"/>
            <a:ext cx="4363386" cy="45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Canada: Bilingual Autonomy</a:t>
            </a:r>
          </a:p>
          <a:p>
            <a:pPr lvl="1"/>
            <a:r>
              <a:rPr lang="en-US" altLang="en-US" dirty="0"/>
              <a:t>French is one of Canada’s two official languages, along with English. </a:t>
            </a:r>
          </a:p>
          <a:p>
            <a:pPr lvl="1"/>
            <a:r>
              <a:rPr lang="en-US" altLang="en-US" dirty="0"/>
              <a:t>French speakers comprise one-fourth of the country’s population and are clustered in Québec.</a:t>
            </a:r>
          </a:p>
          <a:p>
            <a:pPr lvl="1"/>
            <a:r>
              <a:rPr lang="en-US" altLang="en-US" dirty="0"/>
              <a:t>Confrontation has been replaced in Québec by increased cooperation between French and English speakers.</a:t>
            </a:r>
          </a:p>
        </p:txBody>
      </p:sp>
    </p:spTree>
    <p:extLst>
      <p:ext uri="{BB962C8B-B14F-4D97-AF65-F5344CB8AC3E}">
        <p14:creationId xmlns:p14="http://schemas.microsoft.com/office/powerpoint/2010/main" val="118990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Canada: Bilingual Autonomy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1978194" y="1412776"/>
            <a:ext cx="5540856" cy="49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32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Nigeria: Spatial Compromise</a:t>
            </a:r>
          </a:p>
          <a:p>
            <a:pPr lvl="1"/>
            <a:r>
              <a:rPr lang="en-US" altLang="en-US" dirty="0"/>
              <a:t>To reduce regional tensions, Nigeria moved the capital from Lagos Abuja in the center of the country, where no language predominates.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>
          <a:xfrm>
            <a:off x="1475656" y="2774664"/>
            <a:ext cx="6480720" cy="36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54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Belgium: Barely Speaking</a:t>
            </a:r>
          </a:p>
          <a:p>
            <a:pPr lvl="1"/>
            <a:r>
              <a:rPr lang="en-US" altLang="en-US" dirty="0"/>
              <a:t>Southern Belgians (Walloons) speak French, whereas northern Belgians (Flemings) speak Flemish, a dialect of Dutch.</a:t>
            </a:r>
          </a:p>
          <a:p>
            <a:pPr lvl="1"/>
            <a:r>
              <a:rPr lang="en-US" altLang="en-US" dirty="0"/>
              <a:t>Each group controls an autonomous region.</a:t>
            </a:r>
          </a:p>
          <a:p>
            <a:pPr lvl="1"/>
            <a:r>
              <a:rPr lang="en-US" altLang="en-US" dirty="0"/>
              <a:t>The Flemish want independence, which would make Flanders one of Europe’s richest countries and Wallonia one of the poorest.</a:t>
            </a:r>
          </a:p>
        </p:txBody>
      </p:sp>
    </p:spTree>
    <p:extLst>
      <p:ext uri="{BB962C8B-B14F-4D97-AF65-F5344CB8AC3E}">
        <p14:creationId xmlns:p14="http://schemas.microsoft.com/office/powerpoint/2010/main" val="44860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1804782" y="620688"/>
            <a:ext cx="7015689" cy="6120680"/>
          </a:xfrm>
          <a:prstGeom prst="rect">
            <a:avLst/>
          </a:prstGeom>
        </p:spPr>
      </p:pic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 Classifying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5" y="548681"/>
            <a:ext cx="436277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Language Families &amp; Branches</a:t>
            </a:r>
          </a:p>
        </p:txBody>
      </p:sp>
    </p:spTree>
    <p:extLst>
      <p:ext uri="{BB962C8B-B14F-4D97-AF65-F5344CB8AC3E}">
        <p14:creationId xmlns:p14="http://schemas.microsoft.com/office/powerpoint/2010/main" val="4077990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5.7 Multilingual Places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Belgium: Barely Speaking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"/>
          <a:stretch/>
        </p:blipFill>
        <p:spPr>
          <a:xfrm>
            <a:off x="683568" y="1556963"/>
            <a:ext cx="7921376" cy="47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1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5.8 Isolated &amp; Extinct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83252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Endangered and Extinct Languages</a:t>
            </a:r>
          </a:p>
          <a:p>
            <a:pPr lvl="1"/>
            <a:r>
              <a:rPr lang="en-US" altLang="en-US" dirty="0"/>
              <a:t>Of the 7,105 living languages it </a:t>
            </a:r>
            <a:r>
              <a:rPr lang="fr-FR" altLang="en-US" dirty="0"/>
              <a:t>identifies, </a:t>
            </a:r>
            <a:r>
              <a:rPr lang="fr-FR" altLang="en-US" i="1" dirty="0"/>
              <a:t>Ethnologue </a:t>
            </a:r>
            <a:r>
              <a:rPr lang="fr-FR" altLang="en-US" dirty="0"/>
              <a:t>classifies 906 of </a:t>
            </a:r>
            <a:r>
              <a:rPr lang="en-US" altLang="en-US" dirty="0"/>
              <a:t>them as dying and 1,481 as in trouble.</a:t>
            </a:r>
          </a:p>
          <a:p>
            <a:pPr lvl="1"/>
            <a:r>
              <a:rPr lang="en-US" altLang="en-US" dirty="0"/>
              <a:t>An </a:t>
            </a:r>
            <a:r>
              <a:rPr lang="en-US" altLang="en-US" b="1" dirty="0"/>
              <a:t>extinct language </a:t>
            </a:r>
            <a:r>
              <a:rPr lang="en-US" altLang="en-US" dirty="0"/>
              <a:t>was once used by people in daily activities but is no longer in use.</a:t>
            </a:r>
          </a:p>
          <a:p>
            <a:pPr lvl="1"/>
            <a:r>
              <a:rPr lang="en-US" altLang="en-US" dirty="0"/>
              <a:t>The loss of many languages is a reflection of globalization.</a:t>
            </a:r>
          </a:p>
        </p:txBody>
      </p:sp>
    </p:spTree>
    <p:extLst>
      <p:ext uri="{BB962C8B-B14F-4D97-AF65-F5344CB8AC3E}">
        <p14:creationId xmlns:p14="http://schemas.microsoft.com/office/powerpoint/2010/main" val="4068478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5.8 Isolated &amp; Extinct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Endangered and Extinct Languages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"/>
          <a:stretch/>
        </p:blipFill>
        <p:spPr>
          <a:xfrm>
            <a:off x="179512" y="1484784"/>
            <a:ext cx="883288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>
          <a:xfrm>
            <a:off x="899592" y="2636912"/>
            <a:ext cx="7635411" cy="3851473"/>
          </a:xfrm>
          <a:prstGeom prst="rect">
            <a:avLst/>
          </a:prstGeom>
        </p:spPr>
      </p:pic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5.8 Isolated &amp; Extinct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Isolated Languages</a:t>
            </a:r>
          </a:p>
          <a:p>
            <a:pPr lvl="1"/>
            <a:r>
              <a:rPr lang="en-US" altLang="en-US" dirty="0"/>
              <a:t>An </a:t>
            </a:r>
            <a:r>
              <a:rPr lang="en-US" altLang="en-US" b="1" dirty="0"/>
              <a:t>isolated language </a:t>
            </a:r>
            <a:r>
              <a:rPr lang="en-US" altLang="en-US" dirty="0"/>
              <a:t>is a language unrelated to any other and therefore not attached to any language family.</a:t>
            </a:r>
          </a:p>
        </p:txBody>
      </p:sp>
    </p:spTree>
    <p:extLst>
      <p:ext uri="{BB962C8B-B14F-4D97-AF65-F5344CB8AC3E}">
        <p14:creationId xmlns:p14="http://schemas.microsoft.com/office/powerpoint/2010/main" val="4182961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Preserving Languages</a:t>
            </a:r>
          </a:p>
          <a:p>
            <a:pPr lvl="1" eaLnBrk="1" hangingPunct="1"/>
            <a:r>
              <a:rPr lang="en-US" altLang="en-US" dirty="0"/>
              <a:t>Welsh</a:t>
            </a:r>
          </a:p>
          <a:p>
            <a:pPr lvl="2"/>
            <a:r>
              <a:rPr lang="en-US" altLang="en-US" dirty="0"/>
              <a:t>Welsh was the dominant language of Wales until the nineteenth century, when many English speakers migrated there.</a:t>
            </a:r>
          </a:p>
          <a:p>
            <a:pPr lvl="2"/>
            <a:r>
              <a:rPr lang="en-US" altLang="en-US" dirty="0"/>
              <a:t>To help preserve the language, Welsh is a required school subject, road signs are in Welsh, and Welsh-language TV and radio programs are broadcast.</a:t>
            </a:r>
          </a:p>
        </p:txBody>
      </p:sp>
    </p:spTree>
    <p:extLst>
      <p:ext uri="{BB962C8B-B14F-4D97-AF65-F5344CB8AC3E}">
        <p14:creationId xmlns:p14="http://schemas.microsoft.com/office/powerpoint/2010/main" val="446214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Preserving Languages</a:t>
            </a:r>
          </a:p>
          <a:p>
            <a:pPr lvl="1" eaLnBrk="1" hangingPunct="1"/>
            <a:r>
              <a:rPr lang="en-US" altLang="en-US" dirty="0"/>
              <a:t>Irish</a:t>
            </a:r>
          </a:p>
          <a:p>
            <a:pPr lvl="2"/>
            <a:r>
              <a:rPr lang="en-US" altLang="en-US" dirty="0"/>
              <a:t>Irish Gaelic is an official language of the Republic of Ireland, along with English.</a:t>
            </a:r>
          </a:p>
          <a:p>
            <a:pPr lvl="2"/>
            <a:r>
              <a:rPr lang="en-US" altLang="en-US" dirty="0"/>
              <a:t>English was imposed when the country was a colony </a:t>
            </a:r>
            <a:br>
              <a:rPr lang="en-US" altLang="en-US" dirty="0"/>
            </a:br>
            <a:r>
              <a:rPr lang="en-US" altLang="en-US" dirty="0"/>
              <a:t>of the United Kingdom.</a:t>
            </a:r>
          </a:p>
          <a:p>
            <a:pPr lvl="2"/>
            <a:r>
              <a:rPr lang="en-US" altLang="en-US" dirty="0"/>
              <a:t>Irish is now preserved in schools, signs, and broadcast media, like Welsh.</a:t>
            </a:r>
          </a:p>
        </p:txBody>
      </p:sp>
    </p:spTree>
    <p:extLst>
      <p:ext uri="{BB962C8B-B14F-4D97-AF65-F5344CB8AC3E}">
        <p14:creationId xmlns:p14="http://schemas.microsoft.com/office/powerpoint/2010/main" val="288774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790756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Preserving Languages</a:t>
            </a:r>
          </a:p>
          <a:p>
            <a:pPr lvl="1" eaLnBrk="1" hangingPunct="1"/>
            <a:r>
              <a:rPr lang="en-US" altLang="en-US" dirty="0"/>
              <a:t>Breton</a:t>
            </a:r>
          </a:p>
          <a:p>
            <a:pPr lvl="2"/>
            <a:r>
              <a:rPr lang="en-US" altLang="en-US" dirty="0"/>
              <a:t>In Brittany around 225,000 people speak Breton regularly.</a:t>
            </a:r>
          </a:p>
          <a:p>
            <a:pPr lvl="2"/>
            <a:r>
              <a:rPr lang="en-US" altLang="en-US" dirty="0"/>
              <a:t>Breton is not recognized as an official language in France, however.</a:t>
            </a:r>
          </a:p>
        </p:txBody>
      </p:sp>
    </p:spTree>
    <p:extLst>
      <p:ext uri="{BB962C8B-B14F-4D97-AF65-F5344CB8AC3E}">
        <p14:creationId xmlns:p14="http://schemas.microsoft.com/office/powerpoint/2010/main" val="3477010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Preserving Languages</a:t>
            </a:r>
          </a:p>
          <a:p>
            <a:pPr lvl="1" eaLnBrk="1" hangingPunct="1"/>
            <a:r>
              <a:rPr lang="en-US" altLang="en-US" dirty="0"/>
              <a:t>Scottish</a:t>
            </a:r>
          </a:p>
          <a:p>
            <a:pPr lvl="2"/>
            <a:r>
              <a:rPr lang="en-US" altLang="en-US" dirty="0"/>
              <a:t>Around 100,000 people speak Scottish Gaelic.</a:t>
            </a:r>
          </a:p>
          <a:p>
            <a:pPr lvl="1" eaLnBrk="1" hangingPunct="1"/>
            <a:r>
              <a:rPr lang="en-US" altLang="en-US" dirty="0"/>
              <a:t>Cornish</a:t>
            </a:r>
          </a:p>
          <a:p>
            <a:pPr lvl="2"/>
            <a:r>
              <a:rPr lang="en-US" altLang="en-US" dirty="0"/>
              <a:t>Cornish became extinct in 1777, and the language was revived in the 1920s, but only a few hundred people are fluent.</a:t>
            </a:r>
          </a:p>
        </p:txBody>
      </p:sp>
    </p:spTree>
    <p:extLst>
      <p:ext uri="{BB962C8B-B14F-4D97-AF65-F5344CB8AC3E}">
        <p14:creationId xmlns:p14="http://schemas.microsoft.com/office/powerpoint/2010/main" val="617742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Reviving Languages</a:t>
            </a:r>
          </a:p>
          <a:p>
            <a:pPr lvl="1" eaLnBrk="1" hangingPunct="1"/>
            <a:r>
              <a:rPr lang="en-US" altLang="en-US" dirty="0"/>
              <a:t>Hebrew</a:t>
            </a:r>
          </a:p>
          <a:p>
            <a:pPr lvl="2"/>
            <a:r>
              <a:rPr lang="en-US" altLang="en-US" dirty="0"/>
              <a:t>The language of daily activity in biblical times, Hebrew diminished in use in the fourth century B.C. and was thereafter retained primarily for Jewish religious services.</a:t>
            </a:r>
          </a:p>
          <a:p>
            <a:pPr lvl="2"/>
            <a:r>
              <a:rPr lang="en-US" altLang="en-US" dirty="0"/>
              <a:t>When Israel was established as an independent country in 1948, Hebrew became one of the new country’s two official languages, along with Arabic.</a:t>
            </a:r>
          </a:p>
        </p:txBody>
      </p:sp>
    </p:spTree>
    <p:extLst>
      <p:ext uri="{BB962C8B-B14F-4D97-AF65-F5344CB8AC3E}">
        <p14:creationId xmlns:p14="http://schemas.microsoft.com/office/powerpoint/2010/main" val="916977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Reviving Languages</a:t>
            </a:r>
          </a:p>
          <a:p>
            <a:pPr lvl="1" eaLnBrk="1" hangingPunct="1"/>
            <a:r>
              <a:rPr lang="en-US" altLang="en-US" dirty="0" err="1"/>
              <a:t>Myaamia</a:t>
            </a:r>
            <a:endParaRPr lang="en-US" altLang="en-US" dirty="0"/>
          </a:p>
          <a:p>
            <a:pPr lvl="2" eaLnBrk="1" hangingPunct="1"/>
            <a:r>
              <a:rPr lang="en-US" altLang="en-US" dirty="0"/>
              <a:t>No one has spoken this as a first language, the language of the Miami Tribe of Oklahoma, since the 1960s.</a:t>
            </a:r>
          </a:p>
          <a:p>
            <a:pPr lvl="2" eaLnBrk="1" hangingPunct="1"/>
            <a:r>
              <a:rPr lang="en-US" altLang="en-US" dirty="0"/>
              <a:t>Daryl Baldwin, a Tribe member, became fluent in the language and is teaching it to his children as their first language.</a:t>
            </a:r>
          </a:p>
          <a:p>
            <a:pPr lvl="2" eaLnBrk="1" hangingPunct="1"/>
            <a:r>
              <a:rPr lang="en-US" altLang="en-US" dirty="0"/>
              <a:t>An online dictionary has been created to aid in the language’s revival.</a:t>
            </a:r>
          </a:p>
        </p:txBody>
      </p:sp>
    </p:spTree>
    <p:extLst>
      <p:ext uri="{BB962C8B-B14F-4D97-AF65-F5344CB8AC3E}">
        <p14:creationId xmlns:p14="http://schemas.microsoft.com/office/powerpoint/2010/main" val="420799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anguage branch ap human geography">
            <a:extLst>
              <a:ext uri="{FF2B5EF4-FFF2-40B4-BE49-F238E27FC236}">
                <a16:creationId xmlns:a16="http://schemas.microsoft.com/office/drawing/2014/main" id="{8C0E73B6-D2E7-424F-BA55-22978939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632"/>
            <a:ext cx="3779912" cy="68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 Classifying Language Branches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5" y="784160"/>
            <a:ext cx="364269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Language </a:t>
            </a:r>
            <a:r>
              <a:rPr lang="en-US" altLang="en-US" b="1" dirty="0"/>
              <a:t>Branch</a:t>
            </a:r>
            <a:r>
              <a:rPr lang="en-US" altLang="en-US" dirty="0"/>
              <a:t> =</a:t>
            </a:r>
          </a:p>
          <a:p>
            <a:pPr lvl="1" eaLnBrk="1" hangingPunct="1">
              <a:defRPr/>
            </a:pPr>
            <a:r>
              <a:rPr lang="en-US" altLang="en-US" dirty="0"/>
              <a:t>A </a:t>
            </a:r>
            <a:r>
              <a:rPr lang="en-US" dirty="0"/>
              <a:t>collection of languages </a:t>
            </a:r>
            <a:r>
              <a:rPr lang="en-US" b="1" u="sng" dirty="0"/>
              <a:t>within a family </a:t>
            </a:r>
            <a:r>
              <a:rPr lang="en-US" dirty="0"/>
              <a:t>related through a common, ancient ancestral language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6091E93-F624-4955-A1E0-CE6963B9E0F1}"/>
              </a:ext>
            </a:extLst>
          </p:cNvPr>
          <p:cNvSpPr/>
          <p:nvPr/>
        </p:nvSpPr>
        <p:spPr bwMode="auto">
          <a:xfrm>
            <a:off x="3491880" y="3861048"/>
            <a:ext cx="2304256" cy="8640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53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Reviving Languages</a:t>
            </a:r>
          </a:p>
          <a:p>
            <a:pPr lvl="1" eaLnBrk="1" hangingPunct="1"/>
            <a:r>
              <a:rPr lang="en-US" altLang="en-US" dirty="0" err="1"/>
              <a:t>Myaamia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4392488" cy="4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9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5.9 Preserving Lesser-Used Languages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New Languages</a:t>
            </a:r>
          </a:p>
          <a:p>
            <a:pPr lvl="1"/>
            <a:r>
              <a:rPr lang="en-US" altLang="en-US" dirty="0"/>
              <a:t>Isolated languages continue to be identified and documented, and entirely new ones are invented. </a:t>
            </a:r>
          </a:p>
          <a:p>
            <a:pPr lvl="1"/>
            <a:r>
              <a:rPr lang="en-US" altLang="en-US" dirty="0"/>
              <a:t>For example, </a:t>
            </a:r>
            <a:r>
              <a:rPr lang="en-US" altLang="en-US" dirty="0" err="1"/>
              <a:t>Koro</a:t>
            </a:r>
            <a:r>
              <a:rPr lang="en-US" altLang="en-US" dirty="0"/>
              <a:t> Aka, a Sino-Tibetan language of Northeastern India, was discovered in 2008.</a:t>
            </a:r>
          </a:p>
        </p:txBody>
      </p:sp>
    </p:spTree>
    <p:extLst>
      <p:ext uri="{BB962C8B-B14F-4D97-AF65-F5344CB8AC3E}">
        <p14:creationId xmlns:p14="http://schemas.microsoft.com/office/powerpoint/2010/main" val="523030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5.10 Diffusion of English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Lingua Franca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b="1" dirty="0"/>
              <a:t>lingua franca </a:t>
            </a:r>
            <a:r>
              <a:rPr lang="en-US" altLang="en-US" dirty="0"/>
              <a:t>is a language mutually understood and commonly used to communicate by people who have different native languages. </a:t>
            </a:r>
          </a:p>
          <a:p>
            <a:pPr lvl="1"/>
            <a:r>
              <a:rPr lang="en-US" altLang="en-US" dirty="0"/>
              <a:t>The leading lingua franca in the contemporary world is English, and others include Swahili, Hindi, Indonesian, and Chinese.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b="1" dirty="0"/>
              <a:t>pidgin language</a:t>
            </a:r>
            <a:r>
              <a:rPr lang="en-US" altLang="en-US" dirty="0"/>
              <a:t> adopts a simplified grammar and limited vocabulary of a lingua franca.</a:t>
            </a:r>
          </a:p>
        </p:txBody>
      </p:sp>
    </p:spTree>
    <p:extLst>
      <p:ext uri="{BB962C8B-B14F-4D97-AF65-F5344CB8AC3E}">
        <p14:creationId xmlns:p14="http://schemas.microsoft.com/office/powerpoint/2010/main" val="2084902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5.10 Diffusion of English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Diffusion of English into Other Languages</a:t>
            </a:r>
          </a:p>
          <a:p>
            <a:pPr lvl="1" eaLnBrk="1" hangingPunct="1"/>
            <a:r>
              <a:rPr lang="en-US" altLang="en-US" b="1" dirty="0"/>
              <a:t>Franglais</a:t>
            </a:r>
            <a:r>
              <a:rPr lang="en-US" altLang="en-US" dirty="0"/>
              <a:t>—a mix of French and English</a:t>
            </a:r>
          </a:p>
          <a:p>
            <a:pPr lvl="1" eaLnBrk="1" hangingPunct="1"/>
            <a:r>
              <a:rPr lang="en-US" altLang="en-US" b="1" dirty="0"/>
              <a:t>Spanglish</a:t>
            </a:r>
            <a:r>
              <a:rPr lang="en-US" altLang="en-US" dirty="0"/>
              <a:t>—a mix of Spanish and English</a:t>
            </a:r>
          </a:p>
          <a:p>
            <a:pPr lvl="1" eaLnBrk="1" hangingPunct="1"/>
            <a:r>
              <a:rPr lang="en-US" altLang="en-US" b="1" dirty="0" err="1"/>
              <a:t>Denglish</a:t>
            </a:r>
            <a:r>
              <a:rPr lang="en-US" altLang="en-US" dirty="0"/>
              <a:t>—a mix of German (Deutsch) and English</a:t>
            </a:r>
          </a:p>
        </p:txBody>
      </p:sp>
    </p:spTree>
    <p:extLst>
      <p:ext uri="{BB962C8B-B14F-4D97-AF65-F5344CB8AC3E}">
        <p14:creationId xmlns:p14="http://schemas.microsoft.com/office/powerpoint/2010/main" val="815039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5.10 Diffusion of English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Chinese: The Next Lingua Franca?</a:t>
            </a:r>
          </a:p>
          <a:p>
            <a:pPr lvl="1"/>
            <a:r>
              <a:rPr lang="en-US" altLang="en-US" dirty="0"/>
              <a:t>By 2020, Chinese is expected to replace </a:t>
            </a:r>
            <a:br>
              <a:rPr lang="en-US" altLang="en-US" dirty="0"/>
            </a:br>
            <a:r>
              <a:rPr lang="en-US" altLang="en-US" dirty="0"/>
              <a:t>English as the most common online language and to become the most important language </a:t>
            </a:r>
            <a:br>
              <a:rPr lang="en-US" altLang="en-US" dirty="0"/>
            </a:br>
            <a:r>
              <a:rPr lang="en-US" altLang="en-US" dirty="0"/>
              <a:t>of social media.</a:t>
            </a:r>
          </a:p>
          <a:p>
            <a:pPr lvl="1"/>
            <a:r>
              <a:rPr lang="en-US" altLang="en-US" dirty="0"/>
              <a:t>Rather than sounds (as in English), Chinese languages are written primarily with </a:t>
            </a:r>
            <a:r>
              <a:rPr lang="en-US" altLang="en-US" b="1" dirty="0"/>
              <a:t>logograms</a:t>
            </a:r>
            <a:r>
              <a:rPr lang="en-US" altLang="en-US" dirty="0"/>
              <a:t>, which are symbols that represent words or meaningful parts of words.</a:t>
            </a:r>
          </a:p>
        </p:txBody>
      </p:sp>
    </p:spTree>
    <p:extLst>
      <p:ext uri="{BB962C8B-B14F-4D97-AF65-F5344CB8AC3E}">
        <p14:creationId xmlns:p14="http://schemas.microsoft.com/office/powerpoint/2010/main" val="3598197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5.10 Diffusion of English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4" y="784160"/>
            <a:ext cx="8611244" cy="48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dirty="0"/>
              <a:t>Global Distribution of English</a:t>
            </a:r>
          </a:p>
          <a:p>
            <a:pPr lvl="1" eaLnBrk="1" hangingPunct="1"/>
            <a:r>
              <a:rPr lang="en-US" altLang="en-US" dirty="0"/>
              <a:t>The current distribution of English exists because of the history of British and contemporary American influence.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"/>
          <a:stretch/>
        </p:blipFill>
        <p:spPr>
          <a:xfrm>
            <a:off x="899592" y="2746125"/>
            <a:ext cx="7291536" cy="36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5.1 Classifying Language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53245" y="784160"/>
            <a:ext cx="4074740" cy="530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en-US" u="sng" dirty="0"/>
              <a:t>Language Group </a:t>
            </a:r>
            <a:r>
              <a:rPr lang="en-US" altLang="en-US" dirty="0"/>
              <a:t>= </a:t>
            </a:r>
          </a:p>
          <a:p>
            <a:pPr lvl="1" eaLnBrk="1" hangingPunct="1">
              <a:defRPr/>
            </a:pPr>
            <a:r>
              <a:rPr lang="en-US" altLang="en-US" dirty="0"/>
              <a:t>A </a:t>
            </a:r>
            <a:r>
              <a:rPr lang="en-US" dirty="0"/>
              <a:t>collection of languages within a branch that…</a:t>
            </a:r>
          </a:p>
          <a:p>
            <a:pPr lvl="1" eaLnBrk="1" hangingPunct="1">
              <a:defRPr/>
            </a:pPr>
            <a:r>
              <a:rPr lang="en-US" b="1" u="sng" dirty="0"/>
              <a:t>Share a common origin </a:t>
            </a:r>
          </a:p>
          <a:p>
            <a:pPr lvl="1" eaLnBrk="1" hangingPunct="1">
              <a:defRPr/>
            </a:pPr>
            <a:r>
              <a:rPr lang="en-US" dirty="0"/>
              <a:t>Display many </a:t>
            </a:r>
            <a:r>
              <a:rPr lang="en-US" b="1" u="sng" dirty="0"/>
              <a:t>similarities in grammar and vocabulary</a:t>
            </a:r>
            <a:r>
              <a:rPr lang="en-US" dirty="0"/>
              <a:t>.</a:t>
            </a:r>
            <a:endParaRPr lang="en-US" altLang="en-US" dirty="0"/>
          </a:p>
        </p:txBody>
      </p:sp>
      <p:pic>
        <p:nvPicPr>
          <p:cNvPr id="5" name="Picture 2" descr="Image result for language branch ap human geography">
            <a:extLst>
              <a:ext uri="{FF2B5EF4-FFF2-40B4-BE49-F238E27FC236}">
                <a16:creationId xmlns:a16="http://schemas.microsoft.com/office/drawing/2014/main" id="{0A00123E-AEF2-43FE-B8ED-7B5799DB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632"/>
            <a:ext cx="3779912" cy="68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BDCE3AA-E525-4172-9097-7A53A275381F}"/>
              </a:ext>
            </a:extLst>
          </p:cNvPr>
          <p:cNvSpPr/>
          <p:nvPr/>
        </p:nvSpPr>
        <p:spPr bwMode="auto">
          <a:xfrm>
            <a:off x="4427984" y="1124744"/>
            <a:ext cx="1728192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6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anguage branch tree">
            <a:extLst>
              <a:ext uri="{FF2B5EF4-FFF2-40B4-BE49-F238E27FC236}">
                <a16:creationId xmlns:a16="http://schemas.microsoft.com/office/drawing/2014/main" id="{F0EE9EFC-DFD2-46B0-93EB-BBA15E68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682218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D1B6E-6854-40E6-B62E-196CAAE6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/>
          <a:lstStyle/>
          <a:p>
            <a:r>
              <a:rPr lang="en-US" dirty="0"/>
              <a:t>Common Language Branches &amp; Groups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C26AE-5A8C-47F5-886C-24402048FBF3}"/>
              </a:ext>
            </a:extLst>
          </p:cNvPr>
          <p:cNvSpPr txBox="1"/>
          <p:nvPr/>
        </p:nvSpPr>
        <p:spPr>
          <a:xfrm>
            <a:off x="3707904" y="908720"/>
            <a:ext cx="1728192" cy="461665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Germanic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2DC49-BCBA-4A35-AB5D-EDB2C52B1A4F}"/>
              </a:ext>
            </a:extLst>
          </p:cNvPr>
          <p:cNvSpPr txBox="1"/>
          <p:nvPr/>
        </p:nvSpPr>
        <p:spPr>
          <a:xfrm>
            <a:off x="323528" y="2852936"/>
            <a:ext cx="165618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Romance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BA76F-4B5B-4E81-BCC1-4DC42E6B631C}"/>
              </a:ext>
            </a:extLst>
          </p:cNvPr>
          <p:cNvSpPr txBox="1"/>
          <p:nvPr/>
        </p:nvSpPr>
        <p:spPr>
          <a:xfrm>
            <a:off x="6948264" y="4869160"/>
            <a:ext cx="2088232" cy="461665"/>
          </a:xfrm>
          <a:prstGeom prst="rect">
            <a:avLst/>
          </a:prstGeom>
          <a:solidFill>
            <a:srgbClr val="00CC66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Balto-Slavic</a:t>
            </a:r>
          </a:p>
        </p:txBody>
      </p:sp>
    </p:spTree>
    <p:extLst>
      <p:ext uri="{BB962C8B-B14F-4D97-AF65-F5344CB8AC3E}">
        <p14:creationId xmlns:p14="http://schemas.microsoft.com/office/powerpoint/2010/main" val="325917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"/>
          <a:stretch/>
        </p:blipFill>
        <p:spPr>
          <a:xfrm>
            <a:off x="971600" y="1124743"/>
            <a:ext cx="7992888" cy="5652013"/>
          </a:xfrm>
          <a:prstGeom prst="rect">
            <a:avLst/>
          </a:prstGeom>
        </p:spPr>
      </p:pic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5.2 Distribution of Language Families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-180528" y="620688"/>
            <a:ext cx="8683251" cy="9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eaLnBrk="1" hangingPunct="1">
              <a:defRPr/>
            </a:pPr>
            <a:r>
              <a:rPr lang="en-US" altLang="en-US" b="1" dirty="0"/>
              <a:t>13 language families have at least 9 million native speakers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187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7488" cy="584775"/>
          </a:xfrm>
        </p:spPr>
        <p:txBody>
          <a:bodyPr/>
          <a:lstStyle/>
          <a:p>
            <a:pPr eaLnBrk="1" hangingPunct="1"/>
            <a:r>
              <a:rPr lang="en-US" altLang="en-US" dirty="0"/>
              <a:t>5.2 Distribution of Language Families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784160"/>
            <a:ext cx="90364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eaLnBrk="1" hangingPunct="1">
              <a:defRPr/>
            </a:pPr>
            <a:r>
              <a:rPr lang="en-US" dirty="0"/>
              <a:t>Many </a:t>
            </a:r>
            <a:r>
              <a:rPr lang="en-US" b="1" dirty="0"/>
              <a:t>languages</a:t>
            </a:r>
            <a:r>
              <a:rPr lang="en-US" dirty="0"/>
              <a:t> have a </a:t>
            </a:r>
            <a:r>
              <a:rPr lang="en-US" b="1" dirty="0"/>
              <a:t>literary tradition</a:t>
            </a:r>
            <a:r>
              <a:rPr lang="en-US" dirty="0"/>
              <a:t>, or a system of </a:t>
            </a:r>
            <a:r>
              <a:rPr lang="en-US" b="1" dirty="0"/>
              <a:t>written communication</a:t>
            </a:r>
            <a:r>
              <a:rPr lang="en-US" dirty="0"/>
              <a:t>.</a:t>
            </a:r>
          </a:p>
          <a:p>
            <a:pPr lvl="1" eaLnBrk="1" hangingPunct="1">
              <a:defRPr/>
            </a:pPr>
            <a:r>
              <a:rPr lang="en-US" dirty="0"/>
              <a:t>Most </a:t>
            </a:r>
            <a:r>
              <a:rPr lang="en-US" b="1" dirty="0"/>
              <a:t>written languages </a:t>
            </a:r>
            <a:r>
              <a:rPr lang="en-US" dirty="0"/>
              <a:t>use one of </a:t>
            </a:r>
            <a:r>
              <a:rPr lang="en-US" b="1" dirty="0"/>
              <a:t>four main writing systems: Arabic, Chinese, Cyrillic, Latin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"/>
          <a:stretch/>
        </p:blipFill>
        <p:spPr>
          <a:xfrm>
            <a:off x="1331640" y="2666439"/>
            <a:ext cx="7123956" cy="38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pPr marL="688975" indent="-688975" eaLnBrk="1" hangingPunct="1"/>
            <a:r>
              <a:rPr lang="en-US" altLang="en-US" dirty="0"/>
              <a:t>5.3 Indo-European Language Distribution:   8 Branches, but 4 Main…</a:t>
            </a:r>
            <a:endParaRPr lang="en-US" dirty="0"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323528" y="980728"/>
            <a:ext cx="8640960" cy="5669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A69259-5C88-4BC5-A079-20C56A5E7D4A}"/>
              </a:ext>
            </a:extLst>
          </p:cNvPr>
          <p:cNvSpPr txBox="1"/>
          <p:nvPr/>
        </p:nvSpPr>
        <p:spPr>
          <a:xfrm>
            <a:off x="683568" y="4149080"/>
            <a:ext cx="2808312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Main Four =</a:t>
            </a:r>
          </a:p>
          <a:p>
            <a:r>
              <a:rPr lang="en-US" b="1" dirty="0">
                <a:solidFill>
                  <a:srgbClr val="99FF33"/>
                </a:solidFill>
              </a:rPr>
              <a:t>Balto-Slavic</a:t>
            </a:r>
          </a:p>
          <a:p>
            <a:r>
              <a:rPr lang="en-US" b="1" dirty="0">
                <a:solidFill>
                  <a:srgbClr val="CC9900"/>
                </a:solidFill>
              </a:rPr>
              <a:t>Indo-Iranian</a:t>
            </a:r>
          </a:p>
          <a:p>
            <a:r>
              <a:rPr lang="en-US" b="1" dirty="0">
                <a:solidFill>
                  <a:srgbClr val="0099CC"/>
                </a:solidFill>
              </a:rPr>
              <a:t>Germanic</a:t>
            </a:r>
          </a:p>
          <a:p>
            <a:r>
              <a:rPr lang="en-US" b="1" dirty="0">
                <a:solidFill>
                  <a:srgbClr val="FFFF00"/>
                </a:solidFill>
              </a:rPr>
              <a:t>Romance</a:t>
            </a:r>
          </a:p>
        </p:txBody>
      </p:sp>
    </p:spTree>
    <p:extLst>
      <p:ext uri="{BB962C8B-B14F-4D97-AF65-F5344CB8AC3E}">
        <p14:creationId xmlns:p14="http://schemas.microsoft.com/office/powerpoint/2010/main" val="2781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Essentials of Geography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Learning Objectives&amp;quot;&quot;/&gt;&lt;property id=&quot;20307&quot; value=&quot;258&quot;/&gt;&lt;/object&gt;&lt;object type=&quot;3&quot; unique_id=&quot;10005&quot;&gt;&lt;property id=&quot;20148&quot; value=&quot;5&quot;/&gt;&lt;property id=&quot;20300&quot; value=&quot;Slide 3 - &amp;quot;Geography&amp;quot;&quot;/&gt;&lt;property id=&quot;20307&quot; value=&quot;259&quot;/&gt;&lt;/object&gt;&lt;object type=&quot;3&quot; unique_id=&quot;10006&quot;&gt;&lt;property id=&quot;20148&quot; value=&quot;5&quot;/&gt;&lt;property id=&quot;20300&quot; value=&quot;Slide 4 - &amp;quot;What is Spatial?&amp;quot;&quot;/&gt;&lt;property id=&quot;20307&quot; value=&quot;260&quot;/&gt;&lt;/object&gt;&lt;object type=&quot;3&quot; unique_id=&quot;10007&quot;&gt;&lt;property id=&quot;20148&quot; value=&quot;5&quot;/&gt;&lt;property id=&quot;20300&quot; value=&quot;Slide 5 - &amp;quot;Five Themes of Geographic Science &amp;quot;&quot;/&gt;&lt;property id=&quot;20307&quot; value=&quot;261&quot;/&gt;&lt;/object&gt;&lt;object type=&quot;3&quot; unique_id=&quot;10008&quot;&gt;&lt;property id=&quot;20148&quot; value=&quot;5&quot;/&gt;&lt;property id=&quot;20300&quot; value=&quot;Slide 6 - &amp;quot;Content of Geography &amp;quot;&quot;/&gt;&lt;property id=&quot;20307&quot; value=&quot;266&quot;/&gt;&lt;/object&gt;&lt;object type=&quot;3&quot; unique_id=&quot;10009&quot;&gt;&lt;property id=&quot;20148&quot; value=&quot;5&quot;/&gt;&lt;property id=&quot;20300&quot; value=&quot;Slide 7 - &amp;quot;Earth Science&amp;quot;&quot;/&gt;&lt;property id=&quot;20307&quot; value=&quot;267&quot;/&gt;&lt;/object&gt;&lt;object type=&quot;3&quot; unique_id=&quot;10010&quot;&gt;&lt;property id=&quot;20148&quot; value=&quot;5&quot;/&gt;&lt;property id=&quot;20300&quot; value=&quot;Slide 8 - &amp;quot;The Scientific Method&amp;quot;&quot;/&gt;&lt;property id=&quot;20307&quot; value=&quot;305&quot;/&gt;&lt;/object&gt;&lt;object type=&quot;3&quot; unique_id=&quot;10011&quot;&gt;&lt;property id=&quot;20148&quot; value=&quot;5&quot;/&gt;&lt;property id=&quot;20300&quot; value=&quot;Slide 9 - &amp;quot;How Do We Test a Hypothesis?&amp;quot;&quot;/&gt;&lt;property id=&quot;20307&quot; value=&quot;270&quot;/&gt;&lt;/object&gt;&lt;object type=&quot;3&quot; unique_id=&quot;10012&quot;&gt;&lt;property id=&quot;20148&quot; value=&quot;5&quot;/&gt;&lt;property id=&quot;20300&quot; value=&quot;Slide 10 - &amp;quot;Earth Systems Concepts&amp;quot;&quot;/&gt;&lt;property id=&quot;20307&quot; value=&quot;273&quot;/&gt;&lt;/object&gt;&lt;object type=&quot;3&quot; unique_id=&quot;10013&quot;&gt;&lt;property id=&quot;20148&quot; value=&quot;5&quot;/&gt;&lt;property id=&quot;20300&quot; value=&quot;Slide 11 - &amp;quot;Earth’s Four Spheres&amp;quot;&quot;/&gt;&lt;property id=&quot;20307&quot; value=&quot;274&quot;/&gt;&lt;/object&gt;&lt;object type=&quot;3&quot; unique_id=&quot;10014&quot;&gt;&lt;property id=&quot;20148&quot; value=&quot;5&quot;/&gt;&lt;property id=&quot;20300&quot; value=&quot;Slide 12 - &amp;quot;Conservation Laws of Mass and Energy&amp;quot;&quot;/&gt;&lt;property id=&quot;20307&quot; value=&quot;275&quot;/&gt;&lt;/object&gt;&lt;object type=&quot;3&quot; unique_id=&quot;10015&quot;&gt;&lt;property id=&quot;20148&quot; value=&quot;5&quot;/&gt;&lt;property id=&quot;20300&quot; value=&quot;Slide 13 - &amp;quot;An Open System  &amp;quot;&quot;/&gt;&lt;property id=&quot;20307&quot; value=&quot;278&quot;/&gt;&lt;/object&gt;&lt;object type=&quot;3&quot; unique_id=&quot;10016&quot;&gt;&lt;property id=&quot;20148&quot; value=&quot;5&quot;/&gt;&lt;property id=&quot;20300&quot; value=&quot;Slide 14 - &amp;quot;Open System and Closed System&amp;quot;&quot;/&gt;&lt;property id=&quot;20307&quot; value=&quot;306&quot;/&gt;&lt;/object&gt;&lt;object type=&quot;3&quot; unique_id=&quot;10017&quot;&gt;&lt;property id=&quot;20148&quot; value=&quot;5&quot;/&gt;&lt;property id=&quot;20300&quot; value=&quot;Slide 15 - &amp;quot;System Feedback&amp;quot;&quot;/&gt;&lt;property id=&quot;20307&quot; value=&quot;280&quot;/&gt;&lt;/object&gt;&lt;object type=&quot;3&quot; unique_id=&quot;10018&quot;&gt;&lt;property id=&quot;20148&quot; value=&quot;5&quot;/&gt;&lt;property id=&quot;20300&quot; value=&quot;Slide 16 - &amp;quot;The Arctic Sea Ice–Albedo Positive Feedback&amp;quot;&quot;/&gt;&lt;property id=&quot;20307&quot; value=&quot;281&quot;/&gt;&lt;/object&gt;&lt;object type=&quot;3&quot; unique_id=&quot;10019&quot;&gt;&lt;property id=&quot;20148&quot; value=&quot;5&quot;/&gt;&lt;property id=&quot;20300&quot; value=&quot;Slide 17 - &amp;quot;Steady-State Equilibrium&amp;quot;&quot;/&gt;&lt;property id=&quot;20307&quot; value=&quot;283&quot;/&gt;&lt;/object&gt;&lt;object type=&quot;3&quot; unique_id=&quot;10020&quot;&gt;&lt;property id=&quot;20148&quot; value=&quot;5&quot;/&gt;&lt;property id=&quot;20300&quot; value=&quot;Slide 18 - &amp;quot;Dynamic Equilibrium&amp;quot;&quot;/&gt;&lt;property id=&quot;20307&quot; value=&quot;284&quot;/&gt;&lt;/object&gt;&lt;object type=&quot;3&quot; unique_id=&quot;10021&quot;&gt;&lt;property id=&quot;20148&quot; value=&quot;5&quot;/&gt;&lt;property id=&quot;20300&quot; value=&quot;Slide 19 - &amp;quot;Earth’s Dimensions&amp;quot;&quot;/&gt;&lt;property id=&quot;20307&quot; value=&quot;286&quot;/&gt;&lt;/object&gt;&lt;object type=&quot;3&quot; unique_id=&quot;10022&quot;&gt;&lt;property id=&quot;20148&quot; value=&quot;5&quot;/&gt;&lt;property id=&quot;20300&quot; value=&quot;Slide 20 - &amp;quot;Latitude&amp;quot;&quot;/&gt;&lt;property id=&quot;20307&quot; value=&quot;287&quot;/&gt;&lt;/object&gt;&lt;object type=&quot;3&quot; unique_id=&quot;10023&quot;&gt;&lt;property id=&quot;20148&quot; value=&quot;5&quot;/&gt;&lt;property id=&quot;20300&quot; value=&quot;Slide 21 - &amp;quot;Latitudinal Geographic Zones&amp;quot;&quot;/&gt;&lt;property id=&quot;20307&quot; value=&quot;288&quot;/&gt;&lt;/object&gt;&lt;object type=&quot;3&quot; unique_id=&quot;10024&quot;&gt;&lt;property id=&quot;20148&quot; value=&quot;5&quot;/&gt;&lt;property id=&quot;20300&quot; value=&quot;Slide 22 - &amp;quot;Longitude&amp;quot;&quot;/&gt;&lt;property id=&quot;20307&quot; value=&quot;289&quot;/&gt;&lt;/object&gt;&lt;object type=&quot;3&quot; unique_id=&quot;10025&quot;&gt;&lt;property id=&quot;20148&quot; value=&quot;5&quot;/&gt;&lt;property id=&quot;20300&quot; value=&quot;Slide 23 - &amp;quot;Great Circles and Small Circles&amp;quot;&quot;/&gt;&lt;property id=&quot;20307&quot; value=&quot;290&quot;/&gt;&lt;/object&gt;&lt;object type=&quot;3&quot; unique_id=&quot;10026&quot;&gt;&lt;property id=&quot;20148&quot; value=&quot;5&quot;/&gt;&lt;property id=&quot;20300&quot; value=&quot;Slide 24 - &amp;quot;Earth’s Coordinate Grid System&amp;quot;&quot;/&gt;&lt;property id=&quot;20307&quot; value=&quot;291&quot;/&gt;&lt;/object&gt;&lt;object type=&quot;3&quot; unique_id=&quot;10027&quot;&gt;&lt;property id=&quot;20148&quot; value=&quot;5&quot;/&gt;&lt;property id=&quot;20300&quot; value=&quot;Slide 25 - &amp;quot;International date line &amp;quot;&quot;/&gt;&lt;property id=&quot;20307&quot; value=&quot;308&quot;/&gt;&lt;/object&gt;&lt;object type=&quot;3&quot; unique_id=&quot;10028&quot;&gt;&lt;property id=&quot;20148&quot; value=&quot;5&quot;/&gt;&lt;property id=&quot;20300&quot; value=&quot;Slide 26 - &amp;quot;Modern International Standard Time Zones&amp;quot;&quot;/&gt;&lt;property id=&quot;20307&quot; value=&quot;307&quot;/&gt;&lt;/object&gt;&lt;object type=&quot;3&quot; unique_id=&quot;10029&quot;&gt;&lt;property id=&quot;20148&quot; value=&quot;5&quot;/&gt;&lt;property id=&quot;20300&quot; value=&quot;Slide 27 - &amp;quot;The Scale of Maps&amp;quot;&quot;/&gt;&lt;property id=&quot;20307&quot; value=&quot;297&quot;/&gt;&lt;/object&gt;&lt;object type=&quot;3&quot; unique_id=&quot;10030&quot;&gt;&lt;property id=&quot;20148&quot; value=&quot;5&quot;/&gt;&lt;property id=&quot;20300&quot; value=&quot;Slide 28 - &amp;quot;Classes of Map Projections&amp;quot;&quot;/&gt;&lt;property id=&quot;20307&quot; value=&quot;310&quot;/&gt;&lt;/object&gt;&lt;object type=&quot;3&quot; unique_id=&quot;10031&quot;&gt;&lt;property id=&quot;20148&quot; value=&quot;5&quot;/&gt;&lt;property id=&quot;20300&quot; value=&quot;Slide 29 - &amp;quot;Remote Sensing and GIS&amp;quot;&quot;/&gt;&lt;property id=&quot;20307&quot; value=&quot;299&quot;/&gt;&lt;/object&gt;&lt;object type=&quot;3&quot; unique_id=&quot;10032&quot;&gt;&lt;property id=&quot;20148&quot; value=&quot;5&quot;/&gt;&lt;property id=&quot;20300&quot; value=&quot;Slide 30 - &amp;quot;Active and Passive Remote Sensing&amp;quot;&quot;/&gt;&lt;property id=&quot;20307&quot; value=&quot;301&quot;/&gt;&lt;/object&gt;&lt;object type=&quot;3&quot; unique_id=&quot;10033&quot;&gt;&lt;property id=&quot;20148&quot; value=&quot;5&quot;/&gt;&lt;property id=&quot;20300&quot; value=&quot;Slide 31 - &amp;quot;Geographic Information Systems (GIS) &amp;quot;&quot;/&gt;&lt;property id=&quot;20307&quot; value=&quot;302&quot;/&gt;&lt;/object&gt;&lt;object type=&quot;3&quot; unique_id=&quot;10034&quot;&gt;&lt;property id=&quot;20148&quot; value=&quot;5&quot;/&gt;&lt;property id=&quot;20300&quot; value=&quot;Slide 32 - &amp;quot;GIS Model&amp;quot;&quot;/&gt;&lt;property id=&quot;20307&quot; value=&quot;303&quot;/&gt;&lt;/object&gt;&lt;object type=&quot;3&quot; unique_id=&quot;10035&quot;&gt;&lt;property id=&quot;20148&quot; value=&quot;5&quot;/&gt;&lt;property id=&quot;20300&quot; value=&quot;Slide 33 - &amp;quot;Summary of Chapter 1&amp;quot;&quot;/&gt;&lt;property id=&quot;20307&quot; value=&quot;311&quot;/&gt;&lt;/object&gt;&lt;object type=&quot;3&quot; unique_id=&quot;10036&quot;&gt;&lt;property id=&quot;20148&quot; value=&quot;5&quot;/&gt;&lt;property id=&quot;20300&quot; value=&quot;Slide 34 - &amp;quot;End of Chapter 1&amp;quot;&quot;/&gt;&lt;property id=&quot;20307&quot; value=&quot;312&quot;/&gt;&lt;/object&gt;&lt;/object&gt;&lt;object type=&quot;8&quot; unique_id=&quot;1007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"/>
        <a:ea typeface=""/>
        <a:cs typeface="ＭＳ Ｐゴシック"/>
      </a:majorFont>
      <a:minorFont>
        <a:latin typeface=""/>
        <a:ea typeface="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8853</TotalTime>
  <Words>1527</Words>
  <Application>Microsoft Office PowerPoint</Application>
  <PresentationFormat>On-screen Show (4:3)</PresentationFormat>
  <Paragraphs>222</Paragraphs>
  <Slides>45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ＭＳ Ｐゴシック</vt:lpstr>
      <vt:lpstr>Arial</vt:lpstr>
      <vt:lpstr>HA5Lect_template</vt:lpstr>
      <vt:lpstr>PowerPoint Presentation</vt:lpstr>
      <vt:lpstr>5.1 Classifying Language</vt:lpstr>
      <vt:lpstr>5.1 Classifying Language</vt:lpstr>
      <vt:lpstr>5.1 Classifying Language Branches</vt:lpstr>
      <vt:lpstr>5.1 Classifying Language</vt:lpstr>
      <vt:lpstr>Common Language Branches &amp; Groups</vt:lpstr>
      <vt:lpstr>5.2 Distribution of Language Families</vt:lpstr>
      <vt:lpstr>5.2 Distribution of Language Families</vt:lpstr>
      <vt:lpstr>5.3 Indo-European Language Distribution:   8 Branches, but 4 Main…</vt:lpstr>
      <vt:lpstr>5.4 Origin &amp; Diffusion of Languages</vt:lpstr>
      <vt:lpstr>5.4 Origin &amp; Diffusion of Languages</vt:lpstr>
      <vt:lpstr>5.4 Origin &amp; Diffusion of Languages</vt:lpstr>
      <vt:lpstr>5.4 Origin &amp; Diffusion of Languages</vt:lpstr>
      <vt:lpstr>5.4 Origin &amp; Diffusion of Languages</vt:lpstr>
      <vt:lpstr>5.4 Origin &amp; Diffusion of Languages</vt:lpstr>
      <vt:lpstr>5.4 Origin &amp; Diffusion of Languages</vt:lpstr>
      <vt:lpstr>5.5 Distribution of Dialects</vt:lpstr>
      <vt:lpstr>5.5 Distribution of Dialects</vt:lpstr>
      <vt:lpstr>5.5 Distribution of Dialects</vt:lpstr>
      <vt:lpstr>5.5 Distribution of Dialects</vt:lpstr>
      <vt:lpstr>5.6 Dialect or Language</vt:lpstr>
      <vt:lpstr>5.6 Dialect or Language</vt:lpstr>
      <vt:lpstr>5.6 Dialect or Language</vt:lpstr>
      <vt:lpstr>5.6 Dialect or Language</vt:lpstr>
      <vt:lpstr>5.7 Multilingual Places</vt:lpstr>
      <vt:lpstr>5.7 Multilingual Places</vt:lpstr>
      <vt:lpstr>5.7 Multilingual Places</vt:lpstr>
      <vt:lpstr>5.7 Multilingual Places</vt:lpstr>
      <vt:lpstr>5.7 Multilingual Places</vt:lpstr>
      <vt:lpstr>5.7 Multilingual Places</vt:lpstr>
      <vt:lpstr>5.8 Isolated &amp; Extinct Languages</vt:lpstr>
      <vt:lpstr>5.8 Isolated &amp; Extinct Languages</vt:lpstr>
      <vt:lpstr>5.8 Isolated &amp; Extinct Languages</vt:lpstr>
      <vt:lpstr>5.9 Preserving Lesser-Used Languages</vt:lpstr>
      <vt:lpstr>5.9 Preserving Lesser-Used Languages</vt:lpstr>
      <vt:lpstr>5.9 Preserving Lesser-Used Languages</vt:lpstr>
      <vt:lpstr>5.9 Preserving Lesser-Used Languages</vt:lpstr>
      <vt:lpstr>5.9 Preserving Lesser-Used Languages</vt:lpstr>
      <vt:lpstr>5.9 Preserving Lesser-Used Languages</vt:lpstr>
      <vt:lpstr>5.9 Preserving Lesser-Used Languages</vt:lpstr>
      <vt:lpstr>5.9 Preserving Lesser-Used Languages</vt:lpstr>
      <vt:lpstr>5.10 Diffusion of English</vt:lpstr>
      <vt:lpstr>5.10 Diffusion of English</vt:lpstr>
      <vt:lpstr>5.10 Diffusion of English</vt:lpstr>
      <vt:lpstr>5.10 Diffusion of English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Template</dc:title>
  <dc:creator>R U</dc:creator>
  <cp:lastModifiedBy>Reiner Kolodinski</cp:lastModifiedBy>
  <cp:revision>362</cp:revision>
  <dcterms:created xsi:type="dcterms:W3CDTF">2014-02-06T22:24:21Z</dcterms:created>
  <dcterms:modified xsi:type="dcterms:W3CDTF">2019-11-13T23:02:08Z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